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sldIdLst>
    <p:sldId id="274" r:id="rId6"/>
    <p:sldId id="308" r:id="rId7"/>
    <p:sldId id="297" r:id="rId8"/>
    <p:sldId id="298" r:id="rId9"/>
    <p:sldId id="288" r:id="rId10"/>
    <p:sldId id="289" r:id="rId11"/>
    <p:sldId id="291" r:id="rId12"/>
    <p:sldId id="293" r:id="rId13"/>
    <p:sldId id="30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10" r:id="rId23"/>
    <p:sldId id="311" r:id="rId24"/>
    <p:sldId id="281" r:id="rId25"/>
  </p:sldIdLst>
  <p:sldSz cx="12192000" cy="6858000"/>
  <p:notesSz cx="6724650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751983"/>
            <a:ext cx="537972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14015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378824"/>
            <a:ext cx="2914015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rPr lang="ru-RU" dirty="0" smtClean="0"/>
              <a:t>Концепция совершенствования регулирования индивидуальных инвестиционных счетов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Совершенствование регулирования индивидуальных инвестиционных счетов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Совершенствование регулирования индивидуальных инвестиционных счетов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Совершенствование регулирования индивидуальных инвестиционных счетов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Совершенствование регулирования индивидуальных инвестиционных счетов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xmlns="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Совершенствование регулирования индивидуальных инвестиционных счетов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Концепция совершенствования регулирования индивидуальных инвестиционных счетов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Совершенствование регулирования индивидуальных инвестиционных счетов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Совершенствование регулирования индивидуальных инвестиционных счетов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xmlns="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Совершенствование регулирования индивидуальных инвестиционных счетов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Совершенствование регулирования индивидуальных инвестиционных счетов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Совершенствование регулирования индивидуальных инвестиционных счетов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Концепция совершенствования регулирования индивидуальных инвестиционных счетов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xmlns="" id="{6D32CE10-D78F-4CAF-B675-5D537BB17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0939" y="3568699"/>
            <a:ext cx="4801128" cy="2117725"/>
          </a:xfrm>
        </p:spPr>
        <p:txBody>
          <a:bodyPr/>
          <a:lstStyle/>
          <a:p>
            <a:r>
              <a:rPr lang="ru-RU" sz="2200" dirty="0" smtClean="0"/>
              <a:t>Выступление на конференции науфор «розничный инвестор»</a:t>
            </a:r>
            <a:endParaRPr lang="en-US" sz="2200" dirty="0" smtClean="0"/>
          </a:p>
          <a:p>
            <a:endParaRPr lang="en-US" sz="2200" dirty="0"/>
          </a:p>
          <a:p>
            <a:r>
              <a:rPr lang="ru-RU" sz="2200" dirty="0" smtClean="0"/>
              <a:t>С.а. швецов</a:t>
            </a:r>
          </a:p>
          <a:p>
            <a:r>
              <a:rPr lang="ru-RU" sz="2200" dirty="0" smtClean="0"/>
              <a:t>Первый заместитель председателя банка России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22FE3864-6570-415C-B3DA-EE5E1FDABE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0939" y="6298700"/>
            <a:ext cx="4062411" cy="276197"/>
          </a:xfrm>
        </p:spPr>
        <p:txBody>
          <a:bodyPr/>
          <a:lstStyle/>
          <a:p>
            <a:r>
              <a:rPr lang="ru-RU" dirty="0"/>
              <a:t>2019 г.</a:t>
            </a:r>
          </a:p>
        </p:txBody>
      </p:sp>
    </p:spTree>
    <p:extLst>
      <p:ext uri="{BB962C8B-B14F-4D97-AF65-F5344CB8AC3E}">
        <p14:creationId xmlns:p14="http://schemas.microsoft.com/office/powerpoint/2010/main" val="13116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законопроекта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Концепция законопроекта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10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33387" y="1828800"/>
            <a:ext cx="11325224" cy="3589867"/>
          </a:xfrm>
        </p:spPr>
        <p:txBody>
          <a:bodyPr/>
          <a:lstStyle/>
          <a:p>
            <a:pPr algn="just"/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комплексной защиты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и интересов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инвесторов, ориентированной на оказание клиенту услуг и совершения сделок исходя из его потребностей, знаний, опыта, навыков и имущественного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положения. </a:t>
            </a:r>
          </a:p>
          <a:p>
            <a:pPr algn="just"/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Вводимое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совершенствует </a:t>
            </a: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взаимодействия профессионального участника с клиентом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физическим лицом.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взаимодействия предполагает получение профессиональным участником информации о том, что </a:t>
            </a: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 обладает знаниями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инструмента, с которым совершается операция, </a:t>
            </a: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понимает риски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сопряженные с ней. Такая информация должна позволить профессиональному участнику рынка ценных бумаг убедиться в том, что </a:t>
            </a:r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инструмент подходит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клиенту с точки зрения его рисковых ожиданий и готовности понести возможные убытки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4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Периметр законопроекта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11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534457" y="1612104"/>
            <a:ext cx="6660325" cy="2460097"/>
          </a:xfrm>
        </p:spPr>
        <p:txBody>
          <a:bodyPr/>
          <a:lstStyle/>
          <a:p>
            <a:r>
              <a:rPr lang="ru-RU" sz="1800" b="1" dirty="0" smtClean="0"/>
              <a:t>Субъекты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70C0"/>
                </a:solidFill>
              </a:rPr>
              <a:t>Брокер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err="1" smtClean="0">
                <a:solidFill>
                  <a:srgbClr val="0070C0"/>
                </a:solidFill>
              </a:rPr>
              <a:t>Форекс</a:t>
            </a:r>
            <a:r>
              <a:rPr lang="ru-RU" sz="1800" dirty="0" smtClean="0">
                <a:solidFill>
                  <a:srgbClr val="0070C0"/>
                </a:solidFill>
              </a:rPr>
              <a:t>-дилер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70C0"/>
                </a:solidFill>
              </a:rPr>
              <a:t>Доверительный управляющий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70C0"/>
                </a:solidFill>
              </a:rPr>
              <a:t>Управляющая компания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0070C0"/>
                </a:solidFill>
              </a:rPr>
              <a:t>Оператор инвестиционной платформы</a:t>
            </a:r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5"/>
          </p:nvPr>
        </p:nvSpPr>
        <p:spPr>
          <a:xfrm>
            <a:off x="534457" y="4529511"/>
            <a:ext cx="10607675" cy="1847850"/>
          </a:xfrm>
        </p:spPr>
        <p:txBody>
          <a:bodyPr/>
          <a:lstStyle/>
          <a:p>
            <a:pPr algn="just"/>
            <a:r>
              <a:rPr lang="ru-RU" sz="1800" dirty="0" smtClean="0"/>
              <a:t>Вводимое законопроектом регулирование распространяется на </a:t>
            </a:r>
            <a:r>
              <a:rPr lang="ru-RU" sz="1800" dirty="0" smtClean="0">
                <a:solidFill>
                  <a:srgbClr val="0070C0"/>
                </a:solidFill>
              </a:rPr>
              <a:t>инвесторов – физических лиц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 smtClean="0"/>
              <a:t>Для инвесторов – юридических лиц сохраняется действующее регулирование.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770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Категории инвесторов и критерии признания физического лица квалифицированным инвестором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12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780254" y="1962149"/>
            <a:ext cx="5131699" cy="4269317"/>
          </a:xfrm>
        </p:spPr>
        <p:txBody>
          <a:bodyPr/>
          <a:lstStyle/>
          <a:p>
            <a:r>
              <a:rPr lang="ru-RU" dirty="0" smtClean="0"/>
              <a:t>Инвестор</a:t>
            </a:r>
            <a:r>
              <a:rPr lang="ru-RU" dirty="0"/>
              <a:t>, который не признан квалифицированным инвестором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>
          <a:xfrm>
            <a:off x="6254643" y="1929341"/>
            <a:ext cx="5104042" cy="4269317"/>
          </a:xfrm>
        </p:spPr>
        <p:txBody>
          <a:bodyPr/>
          <a:lstStyle/>
          <a:p>
            <a:pPr algn="just"/>
            <a:r>
              <a:rPr lang="ru-RU" dirty="0"/>
              <a:t>1. Имеет аттестат либо сертификат, входящий в перечень, установленный базовым стандартом </a:t>
            </a:r>
          </a:p>
          <a:p>
            <a:pPr algn="just"/>
            <a:r>
              <a:rPr lang="ru-RU" dirty="0"/>
              <a:t>2. Имеет опыт работы в должности, замещение которой требует согласования с Банком России</a:t>
            </a:r>
          </a:p>
          <a:p>
            <a:pPr algn="just"/>
            <a:r>
              <a:rPr lang="ru-RU" dirty="0"/>
              <a:t>3. Имеет опыт </a:t>
            </a:r>
            <a:r>
              <a:rPr lang="ru-RU" dirty="0" smtClean="0"/>
              <a:t>работы, непосредственно </a:t>
            </a:r>
            <a:r>
              <a:rPr lang="ru-RU" dirty="0"/>
              <a:t>связанный с совершением операций с финансовыми инструментами, </a:t>
            </a:r>
            <a:r>
              <a:rPr lang="ru-RU" dirty="0" smtClean="0"/>
              <a:t>не </a:t>
            </a:r>
            <a:r>
              <a:rPr lang="ru-RU" dirty="0"/>
              <a:t>менее 2 лет </a:t>
            </a:r>
          </a:p>
          <a:p>
            <a:pPr algn="just"/>
            <a:r>
              <a:rPr lang="ru-RU" dirty="0"/>
              <a:t>4. Размер финансовых активов не менее 10 млн. руб. </a:t>
            </a:r>
          </a:p>
          <a:p>
            <a:pPr algn="just"/>
            <a:r>
              <a:rPr lang="ru-RU" dirty="0"/>
              <a:t>5. Опыт </a:t>
            </a:r>
            <a:r>
              <a:rPr lang="ru-RU" dirty="0" smtClean="0"/>
              <a:t>совершения </a:t>
            </a:r>
            <a:r>
              <a:rPr lang="ru-RU" dirty="0"/>
              <a:t>сделок с финансовыми инструментами (не менее 2 лет, предшествующих </a:t>
            </a:r>
            <a:r>
              <a:rPr lang="ru-RU" dirty="0" smtClean="0"/>
              <a:t>признанию, не </a:t>
            </a:r>
            <a:r>
              <a:rPr lang="ru-RU" dirty="0"/>
              <a:t>реже 5 раз в квартал и 1 раза в месяц </a:t>
            </a:r>
            <a:r>
              <a:rPr lang="ru-RU" dirty="0" smtClean="0"/>
              <a:t>на </a:t>
            </a:r>
            <a:r>
              <a:rPr lang="ru-RU" dirty="0"/>
              <a:t>общую сумму не менее 10 </a:t>
            </a:r>
            <a:r>
              <a:rPr lang="ru-RU" dirty="0" err="1"/>
              <a:t>млн.руб</a:t>
            </a:r>
            <a:r>
              <a:rPr lang="ru-RU" dirty="0" smtClean="0"/>
              <a:t>.)*</a:t>
            </a:r>
          </a:p>
          <a:p>
            <a:pPr algn="just"/>
            <a:endParaRPr lang="ru-RU" sz="1100" i="1" dirty="0" smtClean="0"/>
          </a:p>
          <a:p>
            <a:pPr algn="just"/>
            <a:r>
              <a:rPr lang="ru-RU" sz="1100" i="1" dirty="0" smtClean="0"/>
              <a:t>*критерий не применяется при признании лица квалифицированным инвестором оператором инвестиционной платформы</a:t>
            </a:r>
            <a:endParaRPr lang="ru-RU" sz="1100" i="1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  <p:grpSp>
        <p:nvGrpSpPr>
          <p:cNvPr id="13" name="Группа 12"/>
          <p:cNvGrpSpPr/>
          <p:nvPr/>
        </p:nvGrpSpPr>
        <p:grpSpPr>
          <a:xfrm>
            <a:off x="780255" y="883240"/>
            <a:ext cx="10606087" cy="960996"/>
            <a:chOff x="1847740" y="1602526"/>
            <a:chExt cx="8532318" cy="96099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847740" y="1602526"/>
              <a:ext cx="8510069" cy="400629"/>
            </a:xfrm>
            <a:prstGeom prst="rect">
              <a:avLst/>
            </a:prstGeom>
            <a:solidFill>
              <a:srgbClr val="4C3A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2400" b="1" dirty="0">
                  <a:latin typeface="+mj-lt"/>
                </a:rPr>
                <a:t>Категории инвесторов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847740" y="2162893"/>
              <a:ext cx="4128317" cy="400629"/>
            </a:xfrm>
            <a:prstGeom prst="rect">
              <a:avLst/>
            </a:prstGeom>
            <a:solidFill>
              <a:srgbClr val="AB528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 smtClean="0">
                  <a:latin typeface="+mj-lt"/>
                </a:rPr>
                <a:t>Неквалифицированный инвестор</a:t>
              </a:r>
              <a:endParaRPr lang="ru-RU" sz="2000" b="1" dirty="0">
                <a:latin typeface="+mj-lt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251741" y="2162893"/>
              <a:ext cx="4128317" cy="4006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000" b="1" dirty="0" smtClean="0">
                  <a:latin typeface="+mj-lt"/>
                </a:rPr>
                <a:t>Квалифицированный инвестор</a:t>
              </a:r>
              <a:endParaRPr lang="ru-RU" sz="2000" b="1" dirty="0">
                <a:latin typeface="+mj-lt"/>
              </a:endParaRPr>
            </a:p>
          </p:txBody>
        </p:sp>
      </p:grpSp>
      <p:sp>
        <p:nvSpPr>
          <p:cNvPr id="17" name="Текст 6"/>
          <p:cNvSpPr>
            <a:spLocks noGrp="1"/>
          </p:cNvSpPr>
          <p:nvPr>
            <p:ph type="body" sz="quarter" idx="15"/>
          </p:nvPr>
        </p:nvSpPr>
        <p:spPr>
          <a:xfrm>
            <a:off x="780254" y="5797550"/>
            <a:ext cx="11182881" cy="662517"/>
          </a:xfrm>
        </p:spPr>
        <p:txBody>
          <a:bodyPr/>
          <a:lstStyle/>
          <a:p>
            <a:r>
              <a:rPr lang="ru-RU" dirty="0" smtClean="0"/>
              <a:t>Признание лица </a:t>
            </a:r>
            <a:r>
              <a:rPr lang="ru-RU" dirty="0"/>
              <a:t>квалифицированным инвестором осуществляется лицом, оказывающим услуги, либо заключающим </a:t>
            </a:r>
            <a:r>
              <a:rPr lang="ru-RU" dirty="0" smtClean="0"/>
              <a:t>договор, в </a:t>
            </a:r>
            <a:r>
              <a:rPr lang="ru-RU" dirty="0"/>
              <a:t>порядке, установленном Банком </a:t>
            </a:r>
            <a:r>
              <a:rPr lang="ru-RU" dirty="0" smtClean="0"/>
              <a:t>России. Допускается использовать результаты признания, проведенного другим лицом (при этом ответственность лежит на лице, использовавшем результаты, а также возможно повторное признание).</a:t>
            </a:r>
            <a:endParaRPr lang="ru-RU" dirty="0"/>
          </a:p>
          <a:p>
            <a:endParaRPr lang="ru-R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Тестирование неквалифицированных инвесторов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9090" y="1140132"/>
            <a:ext cx="4502894" cy="16412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 исполнения поручения клиента – физического </a:t>
            </a:r>
            <a:r>
              <a:rPr lang="ru-RU" sz="1400" u="sng" dirty="0" smtClean="0"/>
              <a:t>лица, не являющегося квалифицированным инвестором</a:t>
            </a:r>
            <a:r>
              <a:rPr lang="ru-RU" sz="1400" dirty="0" smtClean="0"/>
              <a:t>, брокер обязан провести </a:t>
            </a:r>
            <a:r>
              <a:rPr lang="ru-RU" sz="1400" b="1" dirty="0" smtClean="0"/>
              <a:t>ТЕСТИРОВАНИЕ</a:t>
            </a:r>
            <a:r>
              <a:rPr lang="ru-RU" sz="1400" dirty="0" smtClean="0"/>
              <a:t> такого клиента</a:t>
            </a:r>
          </a:p>
          <a:p>
            <a:pPr algn="ctr"/>
            <a:r>
              <a:rPr lang="ru-RU" sz="1400" dirty="0" smtClean="0"/>
              <a:t>(тестирование проводится </a:t>
            </a:r>
            <a:r>
              <a:rPr lang="ru-RU" sz="1400" u="sng" dirty="0" smtClean="0"/>
              <a:t>по видам инструментов, за исключением указанных на 7 слайде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250721" y="1635737"/>
            <a:ext cx="1326292" cy="593121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53996" y="1140132"/>
            <a:ext cx="4555524" cy="16412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У</a:t>
            </a:r>
            <a:r>
              <a:rPr lang="ru-RU" sz="1400" dirty="0" smtClean="0"/>
              <a:t>становление </a:t>
            </a:r>
            <a:r>
              <a:rPr lang="ru-RU" sz="1400" dirty="0"/>
              <a:t>понимания клиентом финансового инструмента</a:t>
            </a:r>
            <a:r>
              <a:rPr lang="ru-RU" sz="1400" dirty="0" smtClean="0"/>
              <a:t>, </a:t>
            </a:r>
            <a:r>
              <a:rPr lang="ru-RU" sz="1400" dirty="0"/>
              <a:t>а также рисков и последствий, сопряженных с </a:t>
            </a:r>
            <a:r>
              <a:rPr lang="ru-RU" sz="1400" dirty="0" smtClean="0"/>
              <a:t>его приобретением</a:t>
            </a:r>
            <a:endParaRPr lang="ru-RU" sz="1400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429089" y="3356767"/>
            <a:ext cx="5861644" cy="1673268"/>
          </a:xfrm>
          <a:prstGeom prst="wedgeEllipseCallout">
            <a:avLst>
              <a:gd name="adj1" fmla="val -34211"/>
              <a:gd name="adj2" fmla="val -8381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Требования к тестированию устанавливаются законопроектом, а также базовым стандартом защиты прав и интересов получателей финансовых услуг.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Тестирование проводится бесплатно.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8976158" y="2781404"/>
            <a:ext cx="711200" cy="715329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22190" y="3516562"/>
            <a:ext cx="4819136" cy="92304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/>
              <a:t>В случае отрицательного результата тестирования брокер уведомляет клиента о том, что инструмент клиенту не рекомендован</a:t>
            </a:r>
            <a:endParaRPr lang="ru-RU" sz="1400" b="1" i="1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2930717" y="5440352"/>
            <a:ext cx="5966300" cy="1095237"/>
          </a:xfrm>
          <a:prstGeom prst="wedgeEllipseCallout">
            <a:avLst>
              <a:gd name="adj1" fmla="val 60713"/>
              <a:gd name="adj2" fmla="val -142304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Клиент вправе настаивать на приобретении инструмента в пределах 50 000 рублей и при условии принятия рисков</a:t>
            </a:r>
          </a:p>
          <a:p>
            <a:pPr algn="ctr"/>
            <a:r>
              <a:rPr lang="ru-RU" sz="1400" dirty="0" smtClean="0"/>
              <a:t>(«право последнего слова») </a:t>
            </a:r>
            <a:endParaRPr lang="ru-RU" sz="1400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8058270" y="4867656"/>
            <a:ext cx="2546975" cy="1667933"/>
          </a:xfrm>
          <a:prstGeom prst="star5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Брокер вправе отказать</a:t>
            </a:r>
            <a:endParaRPr lang="ru-RU" sz="1200" dirty="0"/>
          </a:p>
        </p:txBody>
      </p:sp>
      <p:sp>
        <p:nvSpPr>
          <p:cNvPr id="12" name="Овал 11"/>
          <p:cNvSpPr/>
          <p:nvPr/>
        </p:nvSpPr>
        <p:spPr>
          <a:xfrm>
            <a:off x="0" y="4774522"/>
            <a:ext cx="2642850" cy="138342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Проведение тестирования может быть делегировано профессиональному участнику рынка ценных бумаг, включая инвестиционного советника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265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0" dirty="0">
                <a:solidFill>
                  <a:srgbClr val="0070C0"/>
                </a:solidFill>
                <a:latin typeface="Verdana"/>
                <a:cs typeface="+mj-cs"/>
              </a:rPr>
              <a:t>Ф</a:t>
            </a:r>
            <a:r>
              <a:rPr lang="ru-RU" sz="2400" kern="0" dirty="0">
                <a:solidFill>
                  <a:srgbClr val="0070C0"/>
                </a:solidFill>
                <a:latin typeface="Verdana"/>
                <a:cs typeface="+mj-cs"/>
              </a:rPr>
              <a:t>инансовые инструменты и сделки для неквалифицированного инвестора </a:t>
            </a:r>
            <a:r>
              <a:rPr lang="ru-RU" sz="2400" b="1" kern="0" dirty="0">
                <a:solidFill>
                  <a:srgbClr val="0070C0"/>
                </a:solidFill>
                <a:latin typeface="Verdana"/>
                <a:cs typeface="+mj-cs"/>
              </a:rPr>
              <a:t>только после </a:t>
            </a:r>
            <a:r>
              <a:rPr lang="ru-RU" sz="2400" b="1" kern="0" dirty="0" smtClean="0">
                <a:solidFill>
                  <a:srgbClr val="0070C0"/>
                </a:solidFill>
                <a:latin typeface="Verdana"/>
                <a:cs typeface="+mj-cs"/>
              </a:rPr>
              <a:t>тестирования: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888A8D"/>
                </a:solidFill>
              </a:rPr>
              <a:t>Тестирование неквалифицированных инвесторов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8732" y="1956633"/>
            <a:ext cx="10347855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ru-RU" sz="1400" kern="0" dirty="0" smtClean="0">
                <a:solidFill>
                  <a:srgbClr val="000000"/>
                </a:solidFill>
                <a:latin typeface="Verdana"/>
              </a:rPr>
              <a:t>1. не </a:t>
            </a:r>
            <a:r>
              <a:rPr lang="ru-RU" sz="1400" kern="0" dirty="0">
                <a:solidFill>
                  <a:srgbClr val="000000"/>
                </a:solidFill>
                <a:latin typeface="Verdana"/>
              </a:rPr>
              <a:t>предназначенные для квалифицированных инвесторов ценные бумаги, за исключением </a:t>
            </a:r>
            <a:r>
              <a:rPr lang="ru-RU" sz="1400" kern="0" dirty="0" smtClean="0">
                <a:solidFill>
                  <a:srgbClr val="000000"/>
                </a:solidFill>
                <a:latin typeface="Verdana"/>
              </a:rPr>
              <a:t>тех, </a:t>
            </a:r>
            <a:r>
              <a:rPr lang="ru-RU" sz="1400" kern="0" dirty="0">
                <a:solidFill>
                  <a:srgbClr val="000000"/>
                </a:solidFill>
                <a:latin typeface="Verdana"/>
              </a:rPr>
              <a:t>которые доступные без тестирования*;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ru-RU" sz="1400" kern="0" dirty="0" smtClean="0">
                <a:solidFill>
                  <a:srgbClr val="000000"/>
                </a:solidFill>
                <a:latin typeface="Verdana"/>
              </a:rPr>
              <a:t>2. биржевые </a:t>
            </a:r>
            <a:r>
              <a:rPr lang="ru-RU" sz="1400" kern="0" dirty="0">
                <a:solidFill>
                  <a:srgbClr val="000000"/>
                </a:solidFill>
                <a:latin typeface="Verdana"/>
              </a:rPr>
              <a:t>ПФИ, не предназначенные для квалифицированных инвесторов: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ru-RU" sz="1400" kern="0" dirty="0" smtClean="0">
                <a:latin typeface="Verdana"/>
              </a:rPr>
              <a:t>	2.1. биржевые </a:t>
            </a:r>
            <a:r>
              <a:rPr lang="ru-RU" sz="1400" kern="0" dirty="0">
                <a:latin typeface="Verdana"/>
              </a:rPr>
              <a:t>ПФИ на инструменты, доступные без тестирования, возможны только после </a:t>
            </a:r>
            <a:r>
              <a:rPr lang="ru-RU" sz="1400" kern="0" dirty="0" smtClean="0">
                <a:latin typeface="Verdana"/>
              </a:rPr>
              <a:t>	тестирования на </a:t>
            </a:r>
            <a:r>
              <a:rPr lang="ru-RU" sz="1400" kern="0" dirty="0">
                <a:latin typeface="Verdana"/>
              </a:rPr>
              <a:t>понимание </a:t>
            </a:r>
            <a:r>
              <a:rPr lang="ru-RU" sz="1400" kern="0" dirty="0" smtClean="0">
                <a:latin typeface="Verdana"/>
              </a:rPr>
              <a:t>ПФИ,</a:t>
            </a:r>
            <a:endParaRPr lang="ru-RU" sz="1400" kern="0" dirty="0">
              <a:latin typeface="Verdana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ru-RU" sz="1400" kern="0" dirty="0" smtClean="0">
                <a:latin typeface="Verdana"/>
              </a:rPr>
              <a:t>	2.2 биржевые </a:t>
            </a:r>
            <a:r>
              <a:rPr lang="ru-RU" sz="1400" kern="0" dirty="0">
                <a:latin typeface="Verdana"/>
              </a:rPr>
              <a:t>ПФИ на инструменты, не доступные без тестирования, возможны только после </a:t>
            </a:r>
            <a:r>
              <a:rPr lang="ru-RU" sz="1400" kern="0" dirty="0" smtClean="0">
                <a:latin typeface="Verdana"/>
              </a:rPr>
              <a:t>	тестирования </a:t>
            </a:r>
            <a:r>
              <a:rPr lang="ru-RU" sz="1400" kern="0" dirty="0">
                <a:latin typeface="Verdana"/>
              </a:rPr>
              <a:t>на понимание ПФИ и базисного актива</a:t>
            </a:r>
            <a:r>
              <a:rPr lang="ru-RU" sz="1400" kern="0" dirty="0" smtClean="0">
                <a:latin typeface="Verdana"/>
              </a:rPr>
              <a:t>**;</a:t>
            </a:r>
            <a:endParaRPr lang="ru-RU" sz="1400" kern="0" dirty="0">
              <a:latin typeface="Verdana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ru-RU" sz="1400" kern="0" dirty="0" smtClean="0">
                <a:solidFill>
                  <a:srgbClr val="000000"/>
                </a:solidFill>
                <a:latin typeface="Verdana"/>
              </a:rPr>
              <a:t>3. договоры </a:t>
            </a:r>
            <a:r>
              <a:rPr lang="ru-RU" sz="1400" kern="0" dirty="0" err="1">
                <a:solidFill>
                  <a:srgbClr val="000000"/>
                </a:solidFill>
                <a:latin typeface="Verdana"/>
              </a:rPr>
              <a:t>репо</a:t>
            </a:r>
            <a:r>
              <a:rPr lang="ru-RU" sz="1400" kern="0" dirty="0">
                <a:solidFill>
                  <a:srgbClr val="000000"/>
                </a:solidFill>
                <a:latin typeface="Verdana"/>
              </a:rPr>
              <a:t>, за </a:t>
            </a:r>
            <a:r>
              <a:rPr lang="ru-RU" sz="1400" kern="0" dirty="0" smtClean="0">
                <a:solidFill>
                  <a:srgbClr val="000000"/>
                </a:solidFill>
                <a:latin typeface="Verdana"/>
              </a:rPr>
              <a:t>исключением тех</a:t>
            </a:r>
            <a:r>
              <a:rPr lang="ru-RU" sz="1400" kern="0" dirty="0">
                <a:solidFill>
                  <a:srgbClr val="000000"/>
                </a:solidFill>
                <a:latin typeface="Verdana"/>
              </a:rPr>
              <a:t>, которые </a:t>
            </a:r>
            <a:r>
              <a:rPr lang="ru-RU" sz="1400" kern="0" dirty="0" smtClean="0">
                <a:solidFill>
                  <a:srgbClr val="000000"/>
                </a:solidFill>
                <a:latin typeface="Verdana"/>
              </a:rPr>
              <a:t>доступны </a:t>
            </a:r>
            <a:r>
              <a:rPr lang="ru-RU" sz="1400" kern="0" dirty="0">
                <a:solidFill>
                  <a:srgbClr val="000000"/>
                </a:solidFill>
                <a:latin typeface="Verdana"/>
              </a:rPr>
              <a:t>без </a:t>
            </a:r>
            <a:r>
              <a:rPr lang="ru-RU" sz="1400" kern="0" dirty="0" smtClean="0">
                <a:solidFill>
                  <a:srgbClr val="000000"/>
                </a:solidFill>
                <a:latin typeface="Verdana"/>
              </a:rPr>
              <a:t>тестирования,</a:t>
            </a: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ru-RU" sz="1400" kern="0" dirty="0" smtClean="0">
                <a:solidFill>
                  <a:srgbClr val="000000"/>
                </a:solidFill>
                <a:latin typeface="Verdana"/>
              </a:rPr>
              <a:t>4. договоры </a:t>
            </a:r>
            <a:r>
              <a:rPr lang="ru-RU" sz="1400" kern="0" dirty="0">
                <a:solidFill>
                  <a:srgbClr val="000000"/>
                </a:solidFill>
                <a:latin typeface="Verdana"/>
              </a:rPr>
              <a:t>займа ценных бумаг. Если депозитарий предлагает услуги в качестве коммерческого представителя – тестирование проводится </a:t>
            </a:r>
            <a:r>
              <a:rPr lang="ru-RU" sz="1400" kern="0" dirty="0" smtClean="0">
                <a:solidFill>
                  <a:srgbClr val="000000"/>
                </a:solidFill>
                <a:latin typeface="Verdana"/>
              </a:rPr>
              <a:t>депозитарием;</a:t>
            </a:r>
            <a:endParaRPr lang="ru-RU" sz="14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ru-RU" sz="1400" kern="0" dirty="0" smtClean="0">
                <a:solidFill>
                  <a:srgbClr val="000000"/>
                </a:solidFill>
                <a:latin typeface="Verdana"/>
              </a:rPr>
              <a:t>5. маржинальные сделки;</a:t>
            </a:r>
            <a:endParaRPr lang="ru-RU" sz="1400" kern="0" dirty="0">
              <a:solidFill>
                <a:srgbClr val="000000"/>
              </a:solidFill>
              <a:latin typeface="Verdana"/>
            </a:endParaRPr>
          </a:p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ru-RU" sz="1400" kern="0" dirty="0" smtClean="0">
                <a:solidFill>
                  <a:srgbClr val="000000"/>
                </a:solidFill>
                <a:latin typeface="Verdana"/>
              </a:rPr>
              <a:t>6. две </a:t>
            </a:r>
            <a:r>
              <a:rPr lang="ru-RU" sz="1400" kern="0" dirty="0">
                <a:solidFill>
                  <a:srgbClr val="000000"/>
                </a:solidFill>
                <a:latin typeface="Verdana"/>
              </a:rPr>
              <a:t>встречные сделки купли-продажи ценных бумаг с разными сроками </a:t>
            </a:r>
            <a:r>
              <a:rPr lang="ru-RU" sz="1400" kern="0" dirty="0" smtClean="0">
                <a:solidFill>
                  <a:srgbClr val="000000"/>
                </a:solidFill>
                <a:latin typeface="Verdana"/>
              </a:rPr>
              <a:t>исполнения.</a:t>
            </a:r>
            <a:endParaRPr lang="ru-RU" sz="1400" kern="0" dirty="0">
              <a:solidFill>
                <a:srgbClr val="000000"/>
              </a:solidFill>
              <a:latin typeface="Verdana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ru-RU" sz="1000" kern="0" dirty="0" smtClean="0">
              <a:solidFill>
                <a:srgbClr val="000000"/>
              </a:solidFill>
              <a:latin typeface="Verdana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ru-RU" sz="1000" kern="0" dirty="0">
              <a:solidFill>
                <a:srgbClr val="000000"/>
              </a:solidFill>
              <a:latin typeface="Verdana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endParaRPr lang="ru-RU" sz="1000" kern="0" dirty="0" smtClean="0">
              <a:solidFill>
                <a:srgbClr val="000000"/>
              </a:solidFill>
              <a:latin typeface="Verdana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ru-RU" sz="1000" kern="0" dirty="0">
                <a:solidFill>
                  <a:srgbClr val="000000"/>
                </a:solidFill>
                <a:latin typeface="Verdana"/>
              </a:rPr>
              <a:t>* иностранные ценные бумаги при условии их включения в фондовые индексы, перечень которых устанавливается Банком России,  либо при наличии по таким бумагам </a:t>
            </a:r>
            <a:r>
              <a:rPr lang="ru-RU" sz="1000" kern="0" dirty="0" err="1">
                <a:solidFill>
                  <a:srgbClr val="000000"/>
                </a:solidFill>
                <a:latin typeface="Verdana"/>
              </a:rPr>
              <a:t>маркет-мейкера</a:t>
            </a:r>
            <a:r>
              <a:rPr lang="ru-RU" sz="1000" kern="0" dirty="0">
                <a:solidFill>
                  <a:srgbClr val="000000"/>
                </a:solidFill>
                <a:latin typeface="Verdana"/>
              </a:rPr>
              <a:t>. В случае исключения из индекса – </a:t>
            </a:r>
            <a:r>
              <a:rPr lang="ru-RU" sz="1000" kern="0" dirty="0" err="1">
                <a:solidFill>
                  <a:srgbClr val="000000"/>
                </a:solidFill>
                <a:latin typeface="Verdana"/>
              </a:rPr>
              <a:t>маркет-мейкер</a:t>
            </a:r>
            <a:r>
              <a:rPr lang="ru-RU" sz="1000" kern="0" dirty="0">
                <a:solidFill>
                  <a:srgbClr val="000000"/>
                </a:solidFill>
                <a:latin typeface="Verdana"/>
              </a:rPr>
              <a:t> не позднее трех месяцев после </a:t>
            </a:r>
            <a:r>
              <a:rPr lang="ru-RU" sz="1000" kern="0" dirty="0" smtClean="0">
                <a:solidFill>
                  <a:srgbClr val="000000"/>
                </a:solidFill>
                <a:latin typeface="Verdana"/>
              </a:rPr>
              <a:t>исключения.</a:t>
            </a:r>
            <a:endParaRPr lang="ru-RU" sz="1000" kern="0" dirty="0">
              <a:solidFill>
                <a:srgbClr val="000000"/>
              </a:solidFill>
              <a:latin typeface="Verdana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ru-RU" sz="1000" kern="0" dirty="0">
                <a:latin typeface="Verdana"/>
              </a:rPr>
              <a:t>** </a:t>
            </a:r>
            <a:r>
              <a:rPr lang="ru-RU" sz="1000" kern="0" dirty="0" err="1">
                <a:latin typeface="Verdana"/>
              </a:rPr>
              <a:t>Форекс</a:t>
            </a:r>
            <a:r>
              <a:rPr lang="ru-RU" sz="1000" kern="0" dirty="0">
                <a:latin typeface="Verdana"/>
              </a:rPr>
              <a:t>-дилеры совершают сделки только с квалифицированными инвесторами, внебиржевые ПФИ только для квалифицированных инвесторов</a:t>
            </a:r>
          </a:p>
        </p:txBody>
      </p:sp>
    </p:spTree>
    <p:extLst>
      <p:ext uri="{BB962C8B-B14F-4D97-AF65-F5344CB8AC3E}">
        <p14:creationId xmlns:p14="http://schemas.microsoft.com/office/powerpoint/2010/main" val="39088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тестирования не требуется: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888A8D"/>
                </a:solidFill>
              </a:rPr>
              <a:t>Тестирование неквалифицированных </a:t>
            </a:r>
            <a:r>
              <a:rPr lang="ru-RU" dirty="0" smtClean="0">
                <a:solidFill>
                  <a:srgbClr val="888A8D"/>
                </a:solidFill>
              </a:rPr>
              <a:t>инвесторов</a:t>
            </a:r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15</a:t>
            </a:fld>
            <a:endParaRPr lang="ru-RU"/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433389" y="1714500"/>
            <a:ext cx="11325222" cy="44484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AutoNum type="arabicPeriod"/>
            </a:pPr>
            <a:endParaRPr lang="ru-RU" sz="1800" dirty="0" smtClean="0"/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636587" y="1767908"/>
            <a:ext cx="11325222" cy="44534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ru-RU" dirty="0" smtClean="0"/>
              <a:t>при </a:t>
            </a:r>
            <a:r>
              <a:rPr lang="ru-RU" dirty="0"/>
              <a:t>приобретении </a:t>
            </a:r>
            <a:r>
              <a:rPr lang="ru-RU" dirty="0" smtClean="0"/>
              <a:t>инструментов, </a:t>
            </a:r>
            <a:r>
              <a:rPr lang="ru-RU" dirty="0"/>
              <a:t>перечень которых устанавливается законом </a:t>
            </a:r>
            <a:r>
              <a:rPr lang="ru-RU" dirty="0" smtClean="0"/>
              <a:t>и </a:t>
            </a:r>
            <a:r>
              <a:rPr lang="ru-RU" dirty="0"/>
              <a:t>может быть расширен актом Банка России, при наличии у брокера денежных средств и иного имущества клиента, достаточного для исполнения </a:t>
            </a:r>
            <a:r>
              <a:rPr lang="ru-RU" dirty="0" smtClean="0"/>
              <a:t>поручения. К таким инструментам относятся: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ru-RU" altLang="ru-RU" sz="1400" kern="0" dirty="0" smtClean="0">
                <a:solidFill>
                  <a:srgbClr val="0070C0"/>
                </a:solidFill>
                <a:latin typeface="Verdana"/>
                <a:cs typeface="+mn-cs"/>
              </a:rPr>
              <a:t>эмиссионные ценные бумаги, включенные </a:t>
            </a:r>
            <a:r>
              <a:rPr lang="ru-RU" altLang="ru-RU" sz="1400" kern="0" dirty="0">
                <a:solidFill>
                  <a:srgbClr val="0070C0"/>
                </a:solidFill>
                <a:latin typeface="Verdana"/>
                <a:cs typeface="+mn-cs"/>
              </a:rPr>
              <a:t>в котировальные </a:t>
            </a:r>
            <a:r>
              <a:rPr lang="ru-RU" altLang="ru-RU" sz="1400" kern="0" dirty="0" smtClean="0">
                <a:solidFill>
                  <a:srgbClr val="0070C0"/>
                </a:solidFill>
                <a:latin typeface="Verdana"/>
                <a:cs typeface="+mn-cs"/>
              </a:rPr>
              <a:t>списки;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ru-RU" altLang="ru-RU" sz="1400" kern="0" dirty="0" smtClean="0">
                <a:solidFill>
                  <a:srgbClr val="0070C0"/>
                </a:solidFill>
                <a:latin typeface="Verdana"/>
                <a:cs typeface="+mn-cs"/>
              </a:rPr>
              <a:t>государственные ценные бумаги</a:t>
            </a:r>
            <a:r>
              <a:rPr lang="en-US" altLang="ru-RU" sz="1400" kern="0" dirty="0" smtClean="0">
                <a:solidFill>
                  <a:srgbClr val="0070C0"/>
                </a:solidFill>
                <a:latin typeface="Verdana"/>
                <a:cs typeface="+mn-cs"/>
              </a:rPr>
              <a:t> </a:t>
            </a:r>
            <a:r>
              <a:rPr lang="ru-RU" altLang="ru-RU" sz="1400" kern="0" dirty="0">
                <a:solidFill>
                  <a:srgbClr val="0070C0"/>
                </a:solidFill>
                <a:latin typeface="Verdana"/>
                <a:cs typeface="+mn-cs"/>
              </a:rPr>
              <a:t>Российской </a:t>
            </a:r>
            <a:r>
              <a:rPr lang="ru-RU" altLang="ru-RU" sz="1400" kern="0" dirty="0" smtClean="0">
                <a:solidFill>
                  <a:srgbClr val="0070C0"/>
                </a:solidFill>
                <a:latin typeface="Verdana"/>
                <a:cs typeface="+mn-cs"/>
              </a:rPr>
              <a:t>Федерации;</a:t>
            </a:r>
            <a:endParaRPr lang="ru-RU" altLang="ru-RU" sz="1400" kern="0" dirty="0">
              <a:solidFill>
                <a:srgbClr val="0070C0"/>
              </a:solidFill>
              <a:latin typeface="Verdana"/>
              <a:cs typeface="+mn-cs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ru-RU" altLang="ru-RU" sz="1400" kern="0" dirty="0">
                <a:solidFill>
                  <a:srgbClr val="0070C0"/>
                </a:solidFill>
                <a:latin typeface="Verdana"/>
                <a:cs typeface="+mn-cs"/>
              </a:rPr>
              <a:t>не </a:t>
            </a:r>
            <a:r>
              <a:rPr lang="ru-RU" altLang="ru-RU" sz="1400" kern="0" dirty="0" smtClean="0">
                <a:solidFill>
                  <a:srgbClr val="0070C0"/>
                </a:solidFill>
                <a:latin typeface="Verdana"/>
                <a:cs typeface="+mn-cs"/>
              </a:rPr>
              <a:t>являющиеся </a:t>
            </a:r>
            <a:r>
              <a:rPr lang="ru-RU" altLang="ru-RU" sz="1400" kern="0" dirty="0">
                <a:solidFill>
                  <a:srgbClr val="0070C0"/>
                </a:solidFill>
                <a:latin typeface="Verdana"/>
                <a:cs typeface="+mn-cs"/>
              </a:rPr>
              <a:t>структурными </a:t>
            </a:r>
            <a:r>
              <a:rPr lang="ru-RU" altLang="ru-RU" sz="1400" kern="0" dirty="0" smtClean="0">
                <a:solidFill>
                  <a:srgbClr val="0070C0"/>
                </a:solidFill>
                <a:latin typeface="Verdana"/>
                <a:cs typeface="+mn-cs"/>
              </a:rPr>
              <a:t>облигации, допущенные </a:t>
            </a:r>
            <a:r>
              <a:rPr lang="ru-RU" altLang="ru-RU" sz="1400" kern="0" dirty="0">
                <a:solidFill>
                  <a:srgbClr val="0070C0"/>
                </a:solidFill>
                <a:latin typeface="Verdana"/>
                <a:cs typeface="+mn-cs"/>
              </a:rPr>
              <a:t>к организованным торгам в Российской Федерации и не </a:t>
            </a:r>
            <a:r>
              <a:rPr lang="ru-RU" altLang="ru-RU" sz="1400" kern="0" dirty="0" smtClean="0">
                <a:solidFill>
                  <a:srgbClr val="0070C0"/>
                </a:solidFill>
                <a:latin typeface="Verdana"/>
                <a:cs typeface="+mn-cs"/>
              </a:rPr>
              <a:t>включенные </a:t>
            </a:r>
            <a:r>
              <a:rPr lang="ru-RU" altLang="ru-RU" sz="1400" kern="0" dirty="0">
                <a:solidFill>
                  <a:srgbClr val="0070C0"/>
                </a:solidFill>
                <a:latin typeface="Verdana"/>
                <a:cs typeface="+mn-cs"/>
              </a:rPr>
              <a:t>в котировальные списки, в случае если такие облигации, или их эмитент, или поручитель имеют кредитный рейтинг не ниже установленного Банком России </a:t>
            </a:r>
            <a:r>
              <a:rPr lang="ru-RU" altLang="ru-RU" sz="1400" kern="0" dirty="0" smtClean="0">
                <a:solidFill>
                  <a:srgbClr val="0070C0"/>
                </a:solidFill>
                <a:latin typeface="Verdana"/>
                <a:cs typeface="+mn-cs"/>
              </a:rPr>
              <a:t>уровня, </a:t>
            </a:r>
            <a:r>
              <a:rPr lang="ru-RU" altLang="ru-RU" sz="1400" kern="0" dirty="0">
                <a:solidFill>
                  <a:srgbClr val="0070C0"/>
                </a:solidFill>
                <a:latin typeface="Verdana"/>
                <a:cs typeface="+mn-cs"/>
              </a:rPr>
              <a:t>в том числе облигации МФО, остальные облигации МФО </a:t>
            </a:r>
            <a:r>
              <a:rPr lang="ru-RU" altLang="ru-RU" sz="1400" kern="0" dirty="0" smtClean="0">
                <a:solidFill>
                  <a:srgbClr val="0070C0"/>
                </a:solidFill>
                <a:latin typeface="Verdana"/>
                <a:cs typeface="+mn-cs"/>
              </a:rPr>
              <a:t>- </a:t>
            </a:r>
            <a:r>
              <a:rPr lang="ru-RU" altLang="ru-RU" sz="1400" kern="0" dirty="0">
                <a:solidFill>
                  <a:srgbClr val="0070C0"/>
                </a:solidFill>
                <a:latin typeface="Verdana"/>
                <a:cs typeface="+mn-cs"/>
              </a:rPr>
              <a:t>только для квалифицированных </a:t>
            </a:r>
            <a:r>
              <a:rPr lang="ru-RU" altLang="ru-RU" sz="1400" kern="0" dirty="0" smtClean="0">
                <a:solidFill>
                  <a:srgbClr val="0070C0"/>
                </a:solidFill>
                <a:latin typeface="Verdana"/>
                <a:cs typeface="+mn-cs"/>
              </a:rPr>
              <a:t>инвесторов;</a:t>
            </a:r>
            <a:endParaRPr lang="ru-RU" altLang="ru-RU" sz="1400" kern="0" dirty="0">
              <a:solidFill>
                <a:srgbClr val="7030A0"/>
              </a:solidFill>
              <a:latin typeface="Verdana"/>
              <a:cs typeface="+mn-cs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ru-RU" altLang="ru-RU" sz="1400" kern="0" dirty="0" smtClean="0">
                <a:solidFill>
                  <a:srgbClr val="0070C0"/>
                </a:solidFill>
                <a:latin typeface="Verdana"/>
                <a:cs typeface="+mn-cs"/>
              </a:rPr>
              <a:t>не ограниченные </a:t>
            </a:r>
            <a:r>
              <a:rPr lang="ru-RU" altLang="ru-RU" sz="1400" kern="0" dirty="0">
                <a:solidFill>
                  <a:srgbClr val="0070C0"/>
                </a:solidFill>
                <a:latin typeface="Verdana"/>
                <a:cs typeface="+mn-cs"/>
              </a:rPr>
              <a:t>в обороте </a:t>
            </a:r>
            <a:r>
              <a:rPr lang="ru-RU" altLang="ru-RU" sz="1400" kern="0" dirty="0" smtClean="0">
                <a:solidFill>
                  <a:srgbClr val="0070C0"/>
                </a:solidFill>
                <a:latin typeface="Verdana"/>
                <a:cs typeface="+mn-cs"/>
              </a:rPr>
              <a:t>инвестиционные паи </a:t>
            </a:r>
            <a:r>
              <a:rPr lang="ru-RU" altLang="ru-RU" sz="1400" kern="0" dirty="0">
                <a:solidFill>
                  <a:srgbClr val="0070C0"/>
                </a:solidFill>
                <a:latin typeface="Verdana"/>
                <a:cs typeface="+mn-cs"/>
              </a:rPr>
              <a:t>открытых паевых фондов и интервальных паевых </a:t>
            </a:r>
            <a:r>
              <a:rPr lang="ru-RU" altLang="ru-RU" sz="1400" kern="0" dirty="0" smtClean="0">
                <a:solidFill>
                  <a:srgbClr val="0070C0"/>
                </a:solidFill>
                <a:latin typeface="Verdana"/>
                <a:cs typeface="+mn-cs"/>
              </a:rPr>
              <a:t>фондов;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ru-RU" altLang="ru-RU" sz="1400" kern="0" dirty="0">
                <a:solidFill>
                  <a:srgbClr val="0070C0"/>
                </a:solidFill>
                <a:latin typeface="Verdana"/>
                <a:cs typeface="+mn-cs"/>
              </a:rPr>
              <a:t>з</a:t>
            </a:r>
            <a:r>
              <a:rPr lang="ru-RU" altLang="ru-RU" sz="1400" kern="0" dirty="0" smtClean="0">
                <a:solidFill>
                  <a:srgbClr val="0070C0"/>
                </a:solidFill>
                <a:latin typeface="Verdana"/>
                <a:cs typeface="+mn-cs"/>
              </a:rPr>
              <a:t>аключение </a:t>
            </a:r>
            <a:r>
              <a:rPr lang="ru-RU" altLang="ru-RU" sz="1400" kern="0" dirty="0">
                <a:solidFill>
                  <a:srgbClr val="0070C0"/>
                </a:solidFill>
                <a:latin typeface="Verdana"/>
                <a:cs typeface="+mn-cs"/>
              </a:rPr>
              <a:t>договоров </a:t>
            </a:r>
            <a:r>
              <a:rPr lang="ru-RU" altLang="ru-RU" sz="1400" kern="0" dirty="0" smtClean="0">
                <a:solidFill>
                  <a:srgbClr val="0070C0"/>
                </a:solidFill>
                <a:latin typeface="Verdana"/>
                <a:cs typeface="+mn-cs"/>
              </a:rPr>
              <a:t>РЕПО </a:t>
            </a:r>
            <a:r>
              <a:rPr lang="ru-RU" altLang="ru-RU" sz="1400" kern="0" dirty="0">
                <a:solidFill>
                  <a:srgbClr val="0070C0"/>
                </a:solidFill>
                <a:latin typeface="Verdana"/>
                <a:cs typeface="+mn-cs"/>
              </a:rPr>
              <a:t>с </a:t>
            </a:r>
            <a:r>
              <a:rPr lang="ru-RU" altLang="ru-RU" sz="1400" kern="0" dirty="0" smtClean="0">
                <a:solidFill>
                  <a:srgbClr val="0070C0"/>
                </a:solidFill>
                <a:latin typeface="Verdana"/>
                <a:cs typeface="+mn-cs"/>
              </a:rPr>
              <a:t>КСУ и продавцом </a:t>
            </a:r>
            <a:r>
              <a:rPr lang="ru-RU" altLang="ru-RU" sz="1400" kern="0" dirty="0">
                <a:solidFill>
                  <a:srgbClr val="0070C0"/>
                </a:solidFill>
                <a:latin typeface="Verdana"/>
                <a:cs typeface="+mn-cs"/>
              </a:rPr>
              <a:t>по </a:t>
            </a:r>
            <a:r>
              <a:rPr lang="ru-RU" altLang="ru-RU" sz="1400" kern="0" dirty="0" smtClean="0">
                <a:solidFill>
                  <a:srgbClr val="0070C0"/>
                </a:solidFill>
                <a:latin typeface="Verdana"/>
                <a:cs typeface="+mn-cs"/>
              </a:rPr>
              <a:t>которым </a:t>
            </a:r>
            <a:r>
              <a:rPr lang="ru-RU" altLang="ru-RU" sz="1400" kern="0" dirty="0">
                <a:solidFill>
                  <a:srgbClr val="0070C0"/>
                </a:solidFill>
                <a:latin typeface="Verdana"/>
                <a:cs typeface="+mn-cs"/>
              </a:rPr>
              <a:t>является лицо, осуществляющее функции центрального контрагента и разница в цене по первой и второй части договора </a:t>
            </a:r>
            <a:r>
              <a:rPr lang="ru-RU" altLang="ru-RU" sz="1400" kern="0" dirty="0" err="1">
                <a:solidFill>
                  <a:srgbClr val="0070C0"/>
                </a:solidFill>
                <a:latin typeface="Verdana"/>
                <a:cs typeface="+mn-cs"/>
              </a:rPr>
              <a:t>репо</a:t>
            </a:r>
            <a:r>
              <a:rPr lang="ru-RU" altLang="ru-RU" sz="1400" kern="0" dirty="0">
                <a:solidFill>
                  <a:srgbClr val="0070C0"/>
                </a:solidFill>
                <a:latin typeface="Verdana"/>
                <a:cs typeface="+mn-cs"/>
              </a:rPr>
              <a:t> (ставка </a:t>
            </a:r>
            <a:r>
              <a:rPr lang="ru-RU" altLang="ru-RU" sz="1400" kern="0" dirty="0" err="1">
                <a:solidFill>
                  <a:srgbClr val="0070C0"/>
                </a:solidFill>
                <a:latin typeface="Verdana"/>
                <a:cs typeface="+mn-cs"/>
              </a:rPr>
              <a:t>репо</a:t>
            </a:r>
            <a:r>
              <a:rPr lang="ru-RU" altLang="ru-RU" sz="1400" kern="0" dirty="0">
                <a:solidFill>
                  <a:srgbClr val="0070C0"/>
                </a:solidFill>
                <a:latin typeface="Verdana"/>
                <a:cs typeface="+mn-cs"/>
              </a:rPr>
              <a:t>) уплачивается в пользу клиента </a:t>
            </a:r>
            <a:r>
              <a:rPr lang="ru-RU" altLang="ru-RU" sz="1400" kern="0" dirty="0" smtClean="0">
                <a:solidFill>
                  <a:srgbClr val="0070C0"/>
                </a:solidFill>
                <a:latin typeface="Verdana"/>
                <a:cs typeface="+mn-cs"/>
              </a:rPr>
              <a:t>брокера;</a:t>
            </a:r>
            <a:endParaRPr lang="ru-RU" altLang="ru-RU" sz="1400" kern="0" dirty="0">
              <a:solidFill>
                <a:srgbClr val="0070C0"/>
              </a:solidFill>
              <a:latin typeface="Verdana"/>
              <a:cs typeface="+mn-cs"/>
            </a:endParaRPr>
          </a:p>
          <a:p>
            <a:pPr algn="just"/>
            <a:endParaRPr lang="ru-RU" sz="1800" dirty="0" smtClean="0"/>
          </a:p>
          <a:p>
            <a:pPr marL="355600" indent="-355600" algn="just"/>
            <a:r>
              <a:rPr lang="ru-RU" kern="0" dirty="0" smtClean="0">
                <a:solidFill>
                  <a:srgbClr val="000000"/>
                </a:solidFill>
                <a:latin typeface="Verdana"/>
                <a:cs typeface="+mn-cs"/>
              </a:rPr>
              <a:t>2. при продаже</a:t>
            </a:r>
            <a:r>
              <a:rPr lang="ru-RU" b="1" kern="0" dirty="0" smtClean="0">
                <a:solidFill>
                  <a:srgbClr val="000000"/>
                </a:solidFill>
                <a:latin typeface="Verdana"/>
                <a:cs typeface="+mn-cs"/>
              </a:rPr>
              <a:t> </a:t>
            </a:r>
            <a:r>
              <a:rPr lang="ru-RU" kern="0" dirty="0">
                <a:solidFill>
                  <a:srgbClr val="000000"/>
                </a:solidFill>
                <a:latin typeface="Verdana"/>
                <a:cs typeface="+mn-cs"/>
              </a:rPr>
              <a:t>ценных бумаг </a:t>
            </a:r>
            <a:r>
              <a:rPr lang="ru-RU" kern="0" dirty="0" smtClean="0">
                <a:solidFill>
                  <a:srgbClr val="000000"/>
                </a:solidFill>
                <a:latin typeface="Verdana"/>
                <a:cs typeface="+mn-cs"/>
              </a:rPr>
              <a:t>при </a:t>
            </a:r>
            <a:r>
              <a:rPr lang="ru-RU" kern="0" dirty="0">
                <a:solidFill>
                  <a:srgbClr val="000000"/>
                </a:solidFill>
                <a:latin typeface="Verdana"/>
                <a:cs typeface="+mn-cs"/>
              </a:rPr>
              <a:t>наличии у брокера в полном объёме ценных бумаг </a:t>
            </a:r>
            <a:r>
              <a:rPr lang="ru-RU" kern="0" dirty="0" smtClean="0">
                <a:solidFill>
                  <a:srgbClr val="000000"/>
                </a:solidFill>
                <a:latin typeface="Verdana"/>
                <a:cs typeface="+mn-cs"/>
              </a:rPr>
              <a:t>клиента.</a:t>
            </a:r>
            <a:endParaRPr lang="ru-RU" dirty="0" smtClean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33387" y="2700723"/>
            <a:ext cx="203200" cy="160867"/>
          </a:xfrm>
          <a:prstGeom prst="star5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433387" y="2954251"/>
            <a:ext cx="203200" cy="160867"/>
          </a:xfrm>
          <a:prstGeom prst="star5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433387" y="3207779"/>
            <a:ext cx="203200" cy="160867"/>
          </a:xfrm>
          <a:prstGeom prst="star5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433387" y="4103910"/>
            <a:ext cx="203200" cy="160867"/>
          </a:xfrm>
          <a:prstGeom prst="star5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433387" y="4380753"/>
            <a:ext cx="203200" cy="160867"/>
          </a:xfrm>
          <a:prstGeom prst="star5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42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379" y="1049815"/>
            <a:ext cx="11325225" cy="831038"/>
          </a:xfrm>
        </p:spPr>
        <p:txBody>
          <a:bodyPr/>
          <a:lstStyle/>
          <a:p>
            <a:pPr algn="ctr"/>
            <a:r>
              <a:rPr lang="ru-RU" sz="2400" dirty="0"/>
              <a:t>Последствия совершения сделок в нарушение правил </a:t>
            </a:r>
            <a:r>
              <a:rPr lang="ru-RU" sz="2400" dirty="0" smtClean="0"/>
              <a:t>признания лица квалифицированным инвестором </a:t>
            </a:r>
            <a:r>
              <a:rPr lang="ru-RU" sz="2400" dirty="0"/>
              <a:t>и </a:t>
            </a:r>
            <a:r>
              <a:rPr lang="ru-RU" sz="2400" dirty="0" smtClean="0"/>
              <a:t>тестирования</a:t>
            </a:r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Гражданско-правовые последствия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16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04332" y="2173921"/>
            <a:ext cx="3255962" cy="117686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случае совершения сделки с ценными бумагами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189413" y="3496245"/>
            <a:ext cx="685800" cy="1058333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77331" y="4700039"/>
            <a:ext cx="3513401" cy="156585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600" dirty="0"/>
              <a:t>обязанность выкупить </a:t>
            </a:r>
            <a:r>
              <a:rPr lang="ru-RU" sz="1600" dirty="0" smtClean="0"/>
              <a:t>ценные бумаги/погасить паи и возместить все расходы/уплатить денежную сумму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12452" y="2173921"/>
            <a:ext cx="3249613" cy="117686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 случае заключения договора, являющегося производным финансовым инструментом</a:t>
            </a:r>
            <a:endParaRPr lang="ru-RU" sz="1600" dirty="0"/>
          </a:p>
        </p:txBody>
      </p:sp>
      <p:sp>
        <p:nvSpPr>
          <p:cNvPr id="14" name="Овал 13"/>
          <p:cNvSpPr/>
          <p:nvPr/>
        </p:nvSpPr>
        <p:spPr>
          <a:xfrm>
            <a:off x="6681785" y="4739670"/>
            <a:ext cx="3249614" cy="156585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1600" dirty="0" smtClean="0"/>
              <a:t>обязанность </a:t>
            </a:r>
            <a:r>
              <a:rPr lang="ru-RU" sz="1600" dirty="0"/>
              <a:t>возместить убытки, включая все </a:t>
            </a:r>
            <a:r>
              <a:rPr lang="ru-RU" sz="1600" dirty="0" smtClean="0"/>
              <a:t>расходы</a:t>
            </a:r>
            <a:endParaRPr lang="ru-RU" sz="1600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7794358" y="3496245"/>
            <a:ext cx="685800" cy="1058333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Переходные положения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17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33389" y="1766104"/>
            <a:ext cx="11325222" cy="4448430"/>
          </a:xfrm>
        </p:spPr>
        <p:txBody>
          <a:bodyPr/>
          <a:lstStyle/>
          <a:p>
            <a:pPr marL="342900" indent="-342900" algn="just">
              <a:buAutoNum type="arabicPeriod"/>
            </a:pPr>
            <a:r>
              <a:rPr lang="ru-RU" sz="1800" dirty="0" smtClean="0"/>
              <a:t>Срок вступления закона в силу – 01.04.2021.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Физические лица, </a:t>
            </a:r>
            <a:r>
              <a:rPr lang="ru-RU" sz="1800" dirty="0"/>
              <a:t>признанные квалифицированными инвесторами на день, предшествующий  дню вступления в силу изменений, сохраняют свой статус в отношении инструментов, по которым они были признаны </a:t>
            </a:r>
            <a:r>
              <a:rPr lang="ru-RU" sz="1800" dirty="0" smtClean="0"/>
              <a:t>квалифицированными инвесторами в </a:t>
            </a:r>
            <a:r>
              <a:rPr lang="ru-RU" sz="1800" dirty="0"/>
              <a:t>течение двух лет. По истечении указанного срока необходимо признание по новым правилам.</a:t>
            </a:r>
          </a:p>
          <a:p>
            <a:pPr marL="342900" indent="-342900" algn="just">
              <a:buAutoNum type="arabicPeriod"/>
            </a:pPr>
            <a:r>
              <a:rPr lang="ru-RU" sz="1800" dirty="0" smtClean="0"/>
              <a:t>Физические </a:t>
            </a:r>
            <a:r>
              <a:rPr lang="ru-RU" sz="1800" dirty="0"/>
              <a:t>лица, совершавшие до даты вступления в силу изменений сделки с инструментами, требующими тестирования, в том числе ПФИ, вправе продолжать совершать такие сделки без тестирования. Период – 1 год до вступления в силу, сумма – 2,5 млн. рублей</a:t>
            </a:r>
          </a:p>
          <a:p>
            <a:pPr marL="342900" indent="-342900" algn="just">
              <a:buAutoNum type="arabicPeriod"/>
            </a:pPr>
            <a:r>
              <a:rPr lang="ru-RU" sz="1800" dirty="0"/>
              <a:t>Физические лица, совершавшие до даты вступления в силу изменений сделки, требующие </a:t>
            </a:r>
            <a:r>
              <a:rPr lang="ru-RU" sz="1800" dirty="0" smtClean="0"/>
              <a:t>тестирования </a:t>
            </a:r>
            <a:r>
              <a:rPr lang="ru-RU" sz="1800" dirty="0"/>
              <a:t>(договор </a:t>
            </a:r>
            <a:r>
              <a:rPr lang="ru-RU" sz="1800" dirty="0" err="1"/>
              <a:t>репо</a:t>
            </a:r>
            <a:r>
              <a:rPr lang="ru-RU" sz="1800" dirty="0"/>
              <a:t>, договор займа ценных бумаг, «маржинальные сделки», две встречных сделки купли-продажи ценных бумаг с разными сроками исполнения</a:t>
            </a:r>
            <a:r>
              <a:rPr lang="ru-RU" sz="1800" dirty="0" smtClean="0"/>
              <a:t>), </a:t>
            </a:r>
            <a:r>
              <a:rPr lang="ru-RU" sz="1800" dirty="0"/>
              <a:t>вправе продолжать совершать такие сделки без тестирования. Период – 1 год до вступления в силу, сумма – 2,5 млн. рублей</a:t>
            </a:r>
          </a:p>
          <a:p>
            <a:pPr marL="342900" indent="-342900" algn="just">
              <a:buAutoNum type="arabicPeriod"/>
            </a:pPr>
            <a:r>
              <a:rPr lang="ru-RU" sz="1800" dirty="0"/>
              <a:t>Физические лица, заключившие договоры с </a:t>
            </a:r>
            <a:r>
              <a:rPr lang="ru-RU" sz="1800" dirty="0" err="1"/>
              <a:t>форекс</a:t>
            </a:r>
            <a:r>
              <a:rPr lang="ru-RU" sz="1800" dirty="0"/>
              <a:t>-дилерами до даты вступления в силу, вправе заключать сделки c </a:t>
            </a:r>
            <a:r>
              <a:rPr lang="ru-RU" sz="1800" dirty="0" err="1"/>
              <a:t>форекс</a:t>
            </a:r>
            <a:r>
              <a:rPr lang="ru-RU" sz="1800" dirty="0"/>
              <a:t>-дилерами в течение двух лет после вступления в силу. По истечении указанного срока необходимо признание </a:t>
            </a:r>
            <a:r>
              <a:rPr lang="ru-RU" sz="1800" dirty="0" smtClean="0"/>
              <a:t>квалифицированным инвестором</a:t>
            </a:r>
            <a:r>
              <a:rPr lang="ru-RU" sz="1800" dirty="0"/>
              <a:t>.</a:t>
            </a:r>
          </a:p>
          <a:p>
            <a:pPr marL="342900" indent="-342900" algn="just">
              <a:buAutoNum type="arabicPeriod"/>
            </a:pPr>
            <a:endParaRPr lang="ru-RU" sz="1800" dirty="0" smtClean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54105" y="1078042"/>
            <a:ext cx="11325225" cy="606994"/>
          </a:xfrm>
        </p:spPr>
        <p:txBody>
          <a:bodyPr/>
          <a:lstStyle/>
          <a:p>
            <a:r>
              <a:rPr lang="ru-RU" dirty="0" smtClean="0"/>
              <a:t>Переходные положения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9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831769" y="3594099"/>
            <a:ext cx="8009845" cy="2117725"/>
          </a:xfrm>
        </p:spPr>
        <p:txBody>
          <a:bodyPr/>
          <a:lstStyle/>
          <a:p>
            <a:r>
              <a:rPr lang="ru-RU" sz="2000" b="1" dirty="0"/>
              <a:t>кодекс этики финансового аналитика (КФА)</a:t>
            </a:r>
          </a:p>
        </p:txBody>
      </p:sp>
    </p:spTree>
    <p:extLst>
      <p:ext uri="{BB962C8B-B14F-4D97-AF65-F5344CB8AC3E}">
        <p14:creationId xmlns:p14="http://schemas.microsoft.com/office/powerpoint/2010/main" val="28450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Кодекс финансового аналитика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ru-RU" dirty="0"/>
              <a:t>Концепция законопроекта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19</a:t>
            </a:fld>
            <a:endParaRPr lang="ru-RU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A7ECD3A3-ECF8-4F10-A62E-7ADA043DE1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766104"/>
            <a:ext cx="11325222" cy="444843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ru-RU" sz="1800" dirty="0"/>
              <a:t>В целях развития доверительной среды на российском финансовом рынке Банк России разрабатывает кодексы этики финансового аналитика для применения в области предоставления рекомендаций и (или) аналитических материалов третьим лицам и (или) публичной информации, которые используются (могут использоваться) для совершения операций на финансовом рынке.</a:t>
            </a:r>
          </a:p>
        </p:txBody>
      </p:sp>
      <p:sp>
        <p:nvSpPr>
          <p:cNvPr id="42" name="Полилиния 6">
            <a:extLst>
              <a:ext uri="{FF2B5EF4-FFF2-40B4-BE49-F238E27FC236}">
                <a16:creationId xmlns:a16="http://schemas.microsoft.com/office/drawing/2014/main" xmlns="" id="{AD3BC4D8-3E47-44BD-BBF8-81EFA2FB45F7}"/>
              </a:ext>
            </a:extLst>
          </p:cNvPr>
          <p:cNvSpPr/>
          <p:nvPr/>
        </p:nvSpPr>
        <p:spPr>
          <a:xfrm>
            <a:off x="629923" y="4520485"/>
            <a:ext cx="2116323" cy="1400400"/>
          </a:xfrm>
          <a:custGeom>
            <a:avLst/>
            <a:gdLst>
              <a:gd name="connsiteX0" fmla="*/ 0 w 2133242"/>
              <a:gd name="connsiteY0" fmla="*/ 195887 h 1175296"/>
              <a:gd name="connsiteX1" fmla="*/ 195887 w 2133242"/>
              <a:gd name="connsiteY1" fmla="*/ 0 h 1175296"/>
              <a:gd name="connsiteX2" fmla="*/ 1937355 w 2133242"/>
              <a:gd name="connsiteY2" fmla="*/ 0 h 1175296"/>
              <a:gd name="connsiteX3" fmla="*/ 2133242 w 2133242"/>
              <a:gd name="connsiteY3" fmla="*/ 195887 h 1175296"/>
              <a:gd name="connsiteX4" fmla="*/ 2133242 w 2133242"/>
              <a:gd name="connsiteY4" fmla="*/ 979409 h 1175296"/>
              <a:gd name="connsiteX5" fmla="*/ 1937355 w 2133242"/>
              <a:gd name="connsiteY5" fmla="*/ 1175296 h 1175296"/>
              <a:gd name="connsiteX6" fmla="*/ 195887 w 2133242"/>
              <a:gd name="connsiteY6" fmla="*/ 1175296 h 1175296"/>
              <a:gd name="connsiteX7" fmla="*/ 0 w 2133242"/>
              <a:gd name="connsiteY7" fmla="*/ 979409 h 1175296"/>
              <a:gd name="connsiteX8" fmla="*/ 0 w 2133242"/>
              <a:gd name="connsiteY8" fmla="*/ 195887 h 117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242" h="1175296">
                <a:moveTo>
                  <a:pt x="0" y="195887"/>
                </a:moveTo>
                <a:cubicBezTo>
                  <a:pt x="0" y="87702"/>
                  <a:pt x="87702" y="0"/>
                  <a:pt x="195887" y="0"/>
                </a:cubicBezTo>
                <a:lnTo>
                  <a:pt x="1937355" y="0"/>
                </a:lnTo>
                <a:cubicBezTo>
                  <a:pt x="2045540" y="0"/>
                  <a:pt x="2133242" y="87702"/>
                  <a:pt x="2133242" y="195887"/>
                </a:cubicBezTo>
                <a:lnTo>
                  <a:pt x="2133242" y="979409"/>
                </a:lnTo>
                <a:cubicBezTo>
                  <a:pt x="2133242" y="1087594"/>
                  <a:pt x="2045540" y="1175296"/>
                  <a:pt x="1937355" y="1175296"/>
                </a:cubicBezTo>
                <a:lnTo>
                  <a:pt x="195887" y="1175296"/>
                </a:lnTo>
                <a:cubicBezTo>
                  <a:pt x="87702" y="1175296"/>
                  <a:pt x="0" y="1087594"/>
                  <a:pt x="0" y="979409"/>
                </a:cubicBezTo>
                <a:lnTo>
                  <a:pt x="0" y="1958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853" tIns="87853" rIns="87853" bIns="87853" numCol="1" spcCol="1270" anchor="ctr" anchorCtr="0">
            <a:noAutofit/>
          </a:bodyPr>
          <a:lstStyle/>
          <a:p>
            <a:pPr lvl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kern="1200" dirty="0"/>
              <a:t>ОСНОВНЫЕ ПРИНЦИПЫ</a:t>
            </a:r>
          </a:p>
          <a:p>
            <a:pPr lvl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kern="1200" dirty="0"/>
              <a:t>ДОБРОСОВЕСТНОГО ПОВЕДЕНИЯ</a:t>
            </a:r>
          </a:p>
          <a:p>
            <a:pPr lvl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kern="1200" dirty="0"/>
              <a:t>(КОДЕКС ДОБРОСОВЕСТНОГО ПОВЕДЕНИЯ, КДП)</a:t>
            </a:r>
          </a:p>
        </p:txBody>
      </p:sp>
      <p:sp>
        <p:nvSpPr>
          <p:cNvPr id="43" name="Полилиния 12">
            <a:extLst>
              <a:ext uri="{FF2B5EF4-FFF2-40B4-BE49-F238E27FC236}">
                <a16:creationId xmlns:a16="http://schemas.microsoft.com/office/drawing/2014/main" xmlns="" id="{62698ED2-52D4-4A2F-9A83-F15E36A76366}"/>
              </a:ext>
            </a:extLst>
          </p:cNvPr>
          <p:cNvSpPr/>
          <p:nvPr/>
        </p:nvSpPr>
        <p:spPr>
          <a:xfrm>
            <a:off x="5117300" y="4520485"/>
            <a:ext cx="2116800" cy="1400400"/>
          </a:xfrm>
          <a:custGeom>
            <a:avLst/>
            <a:gdLst>
              <a:gd name="connsiteX0" fmla="*/ 0 w 1735770"/>
              <a:gd name="connsiteY0" fmla="*/ 230286 h 1381686"/>
              <a:gd name="connsiteX1" fmla="*/ 230286 w 1735770"/>
              <a:gd name="connsiteY1" fmla="*/ 0 h 1381686"/>
              <a:gd name="connsiteX2" fmla="*/ 1505484 w 1735770"/>
              <a:gd name="connsiteY2" fmla="*/ 0 h 1381686"/>
              <a:gd name="connsiteX3" fmla="*/ 1735770 w 1735770"/>
              <a:gd name="connsiteY3" fmla="*/ 230286 h 1381686"/>
              <a:gd name="connsiteX4" fmla="*/ 1735770 w 1735770"/>
              <a:gd name="connsiteY4" fmla="*/ 1151400 h 1381686"/>
              <a:gd name="connsiteX5" fmla="*/ 1505484 w 1735770"/>
              <a:gd name="connsiteY5" fmla="*/ 1381686 h 1381686"/>
              <a:gd name="connsiteX6" fmla="*/ 230286 w 1735770"/>
              <a:gd name="connsiteY6" fmla="*/ 1381686 h 1381686"/>
              <a:gd name="connsiteX7" fmla="*/ 0 w 1735770"/>
              <a:gd name="connsiteY7" fmla="*/ 1151400 h 1381686"/>
              <a:gd name="connsiteX8" fmla="*/ 0 w 1735770"/>
              <a:gd name="connsiteY8" fmla="*/ 230286 h 138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5770" h="1381686">
                <a:moveTo>
                  <a:pt x="0" y="230286"/>
                </a:moveTo>
                <a:cubicBezTo>
                  <a:pt x="0" y="103103"/>
                  <a:pt x="103103" y="0"/>
                  <a:pt x="230286" y="0"/>
                </a:cubicBezTo>
                <a:lnTo>
                  <a:pt x="1505484" y="0"/>
                </a:lnTo>
                <a:cubicBezTo>
                  <a:pt x="1632667" y="0"/>
                  <a:pt x="1735770" y="103103"/>
                  <a:pt x="1735770" y="230286"/>
                </a:cubicBezTo>
                <a:lnTo>
                  <a:pt x="1735770" y="1151400"/>
                </a:lnTo>
                <a:cubicBezTo>
                  <a:pt x="1735770" y="1278583"/>
                  <a:pt x="1632667" y="1381686"/>
                  <a:pt x="1505484" y="1381686"/>
                </a:cubicBezTo>
                <a:lnTo>
                  <a:pt x="230286" y="1381686"/>
                </a:lnTo>
                <a:cubicBezTo>
                  <a:pt x="103103" y="1381686"/>
                  <a:pt x="0" y="1278583"/>
                  <a:pt x="0" y="1151400"/>
                </a:cubicBezTo>
                <a:lnTo>
                  <a:pt x="0" y="23028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928" tIns="97928" rIns="97928" bIns="97928" numCol="1" spcCol="1270" anchor="ctr" anchorCtr="0">
            <a:noAutofit/>
          </a:bodyPr>
          <a:lstStyle/>
          <a:p>
            <a:pPr lvl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kern="1200" dirty="0"/>
              <a:t>КОДЕКС ЭТИКИ ФИНАНСОВОГО АНАЛИТИКА</a:t>
            </a:r>
          </a:p>
        </p:txBody>
      </p:sp>
      <p:sp>
        <p:nvSpPr>
          <p:cNvPr id="44" name="Полилиния 10">
            <a:extLst>
              <a:ext uri="{FF2B5EF4-FFF2-40B4-BE49-F238E27FC236}">
                <a16:creationId xmlns:a16="http://schemas.microsoft.com/office/drawing/2014/main" xmlns="" id="{BF596A89-1439-4995-9733-803D2E1DE1A9}"/>
              </a:ext>
            </a:extLst>
          </p:cNvPr>
          <p:cNvSpPr/>
          <p:nvPr/>
        </p:nvSpPr>
        <p:spPr>
          <a:xfrm>
            <a:off x="9193124" y="4521066"/>
            <a:ext cx="2116800" cy="1399819"/>
          </a:xfrm>
          <a:custGeom>
            <a:avLst/>
            <a:gdLst>
              <a:gd name="connsiteX0" fmla="*/ 0 w 1852399"/>
              <a:gd name="connsiteY0" fmla="*/ 233308 h 1399819"/>
              <a:gd name="connsiteX1" fmla="*/ 233308 w 1852399"/>
              <a:gd name="connsiteY1" fmla="*/ 0 h 1399819"/>
              <a:gd name="connsiteX2" fmla="*/ 1619091 w 1852399"/>
              <a:gd name="connsiteY2" fmla="*/ 0 h 1399819"/>
              <a:gd name="connsiteX3" fmla="*/ 1852399 w 1852399"/>
              <a:gd name="connsiteY3" fmla="*/ 233308 h 1399819"/>
              <a:gd name="connsiteX4" fmla="*/ 1852399 w 1852399"/>
              <a:gd name="connsiteY4" fmla="*/ 1166511 h 1399819"/>
              <a:gd name="connsiteX5" fmla="*/ 1619091 w 1852399"/>
              <a:gd name="connsiteY5" fmla="*/ 1399819 h 1399819"/>
              <a:gd name="connsiteX6" fmla="*/ 233308 w 1852399"/>
              <a:gd name="connsiteY6" fmla="*/ 1399819 h 1399819"/>
              <a:gd name="connsiteX7" fmla="*/ 0 w 1852399"/>
              <a:gd name="connsiteY7" fmla="*/ 1166511 h 1399819"/>
              <a:gd name="connsiteX8" fmla="*/ 0 w 1852399"/>
              <a:gd name="connsiteY8" fmla="*/ 233308 h 139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2399" h="1399819">
                <a:moveTo>
                  <a:pt x="0" y="233308"/>
                </a:moveTo>
                <a:cubicBezTo>
                  <a:pt x="0" y="104456"/>
                  <a:pt x="104456" y="0"/>
                  <a:pt x="233308" y="0"/>
                </a:cubicBezTo>
                <a:lnTo>
                  <a:pt x="1619091" y="0"/>
                </a:lnTo>
                <a:cubicBezTo>
                  <a:pt x="1747943" y="0"/>
                  <a:pt x="1852399" y="104456"/>
                  <a:pt x="1852399" y="233308"/>
                </a:cubicBezTo>
                <a:lnTo>
                  <a:pt x="1852399" y="1166511"/>
                </a:lnTo>
                <a:cubicBezTo>
                  <a:pt x="1852399" y="1295363"/>
                  <a:pt x="1747943" y="1399819"/>
                  <a:pt x="1619091" y="1399819"/>
                </a:cubicBezTo>
                <a:lnTo>
                  <a:pt x="233308" y="1399819"/>
                </a:lnTo>
                <a:cubicBezTo>
                  <a:pt x="104456" y="1399819"/>
                  <a:pt x="0" y="1295363"/>
                  <a:pt x="0" y="1166511"/>
                </a:cubicBezTo>
                <a:lnTo>
                  <a:pt x="0" y="2333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814" tIns="98814" rIns="98814" bIns="98814" numCol="1" spcCol="1270" anchor="ctr" anchorCtr="0">
            <a:noAutofit/>
          </a:bodyPr>
          <a:lstStyle/>
          <a:p>
            <a:pPr lvl="0" algn="ctr" defTabSz="5334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dirty="0"/>
              <a:t>СТАНДАРТЫ СРО</a:t>
            </a:r>
            <a:endParaRPr lang="ru-RU" sz="1200" kern="1200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299DA7B9-B113-436E-B103-73CAEB49FA9D}"/>
              </a:ext>
            </a:extLst>
          </p:cNvPr>
          <p:cNvSpPr/>
          <p:nvPr/>
        </p:nvSpPr>
        <p:spPr>
          <a:xfrm rot="5400000">
            <a:off x="3630055" y="4639886"/>
            <a:ext cx="825666" cy="1161598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xmlns="" id="{D9A7D625-B9D4-42F3-BDEF-394E249C92B8}"/>
              </a:ext>
            </a:extLst>
          </p:cNvPr>
          <p:cNvSpPr/>
          <p:nvPr/>
        </p:nvSpPr>
        <p:spPr>
          <a:xfrm rot="5400000">
            <a:off x="7805568" y="4639886"/>
            <a:ext cx="825666" cy="1161598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2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/>
              <a:t>Совершенствование</a:t>
            </a:r>
          </a:p>
          <a:p>
            <a:r>
              <a:rPr lang="ru-RU" b="1" dirty="0"/>
              <a:t>регулирования индивидуальных инвестиционных счетов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8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00F4469E-4D3F-4101-8022-429D032BBE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Пункт приема корреспонденции: </a:t>
            </a:r>
          </a:p>
          <a:p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r>
              <a:rPr lang="ru-RU" dirty="0"/>
              <a:t>Почтовый адрес: 107016, Москва, ул. Неглинная, д. 12</a:t>
            </a:r>
          </a:p>
          <a:p>
            <a:r>
              <a:rPr lang="ru-RU" dirty="0"/>
              <a:t>Контактный центр: 8 800 250-40-72, +7 495 771-91-00</a:t>
            </a:r>
          </a:p>
          <a:p>
            <a:r>
              <a:rPr lang="ru-RU" dirty="0"/>
              <a:t>Факс: +7 495 621-64-65, +7 495 621-62-88</a:t>
            </a:r>
          </a:p>
          <a:p>
            <a:r>
              <a:rPr lang="ru-RU" dirty="0"/>
              <a:t>Сайт: </a:t>
            </a:r>
            <a:r>
              <a:rPr lang="ru-RU" u="sng" dirty="0">
                <a:solidFill>
                  <a:schemeClr val="bg1"/>
                </a:solidFill>
              </a:rPr>
              <a:t>www.cbr.ru</a:t>
            </a:r>
          </a:p>
          <a:p>
            <a:r>
              <a:rPr lang="ru-RU" dirty="0"/>
              <a:t>Электронная почта: </a:t>
            </a:r>
            <a:r>
              <a:rPr lang="en-US" u="sng" dirty="0" err="1">
                <a:solidFill>
                  <a:schemeClr val="bg1"/>
                </a:solidFill>
              </a:rPr>
              <a:t>cbr</a:t>
            </a:r>
            <a:r>
              <a:rPr lang="ru-RU" u="sng" dirty="0">
                <a:solidFill>
                  <a:schemeClr val="bg1"/>
                </a:solidFill>
              </a:rPr>
              <a:t>@cbr.ru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420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</a:t>
            </a:r>
            <a:r>
              <a:rPr lang="ru-RU" dirty="0" smtClean="0"/>
              <a:t>ИИС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Совершенствование регулирования индивидуальных инвестиционных счетов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30201" y="2498004"/>
            <a:ext cx="60536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Привлечение </a:t>
            </a:r>
            <a:r>
              <a:rPr lang="ru-RU" dirty="0"/>
              <a:t>населения на фондовой рынок;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 smtClean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ru-RU" dirty="0" smtClean="0"/>
              <a:t>Повышение финансовой грамотности населения;</a:t>
            </a:r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>
              <a:buAutoNum type="arabicParenR"/>
            </a:pPr>
            <a:endParaRPr lang="ru-RU" dirty="0"/>
          </a:p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Привлечение «длинных денег» в экономику.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793223" y="2212538"/>
            <a:ext cx="3755310" cy="31393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Структура активов ИИС включает акции, паи, корпоративные, государственные и муниципальные облигации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Открыто более 1 млн. </a:t>
            </a:r>
            <a:r>
              <a:rPr lang="ru-RU" dirty="0" smtClean="0"/>
              <a:t>ИИС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Общий объем </a:t>
            </a:r>
            <a:r>
              <a:rPr lang="ru-RU" dirty="0"/>
              <a:t>активов 120 млрд. руб</a:t>
            </a:r>
            <a:r>
              <a:rPr lang="ru-RU" dirty="0" smtClean="0"/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sp>
        <p:nvSpPr>
          <p:cNvPr id="9" name="Стрелка вправо 8"/>
          <p:cNvSpPr/>
          <p:nvPr/>
        </p:nvSpPr>
        <p:spPr>
          <a:xfrm>
            <a:off x="6324599" y="3674848"/>
            <a:ext cx="1049868" cy="32236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Препятствия </a:t>
            </a:r>
            <a:r>
              <a:rPr lang="ru-RU" dirty="0"/>
              <a:t>для развития ИИС с вычетом типа Б: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Совершенствование регулирования индивидуальных инвестиционных счетов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3387" y="1937497"/>
            <a:ext cx="93133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pPr marL="896938" lvl="0" indent="-355600">
              <a:buFont typeface="Arial" panose="020B0604020202020204" pitchFamily="34" charset="0"/>
              <a:buChar char="•"/>
            </a:pPr>
            <a:r>
              <a:rPr lang="ru-RU" dirty="0"/>
              <a:t>Максимальный совокупный ежегодный взнос ограничен 1 млн. руб</a:t>
            </a:r>
            <a:r>
              <a:rPr lang="ru-RU" dirty="0" smtClean="0"/>
              <a:t>.;</a:t>
            </a:r>
            <a:endParaRPr lang="en-US" dirty="0" smtClean="0"/>
          </a:p>
          <a:p>
            <a:pPr marL="896938" lvl="0" indent="-3556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896938" indent="-355600">
              <a:buFont typeface="Arial" panose="020B0604020202020204" pitchFamily="34" charset="0"/>
              <a:buChar char="•"/>
            </a:pPr>
            <a:r>
              <a:rPr lang="ru-RU" dirty="0"/>
              <a:t>Запрет изъятия средств без закрытия </a:t>
            </a:r>
            <a:r>
              <a:rPr lang="ru-RU" dirty="0" smtClean="0"/>
              <a:t>счета;</a:t>
            </a:r>
            <a:endParaRPr lang="en-US" dirty="0" smtClean="0"/>
          </a:p>
          <a:p>
            <a:pPr marL="896938" indent="-3556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896938" indent="-355600">
              <a:buFont typeface="Arial" panose="020B0604020202020204" pitchFamily="34" charset="0"/>
              <a:buChar char="•"/>
            </a:pPr>
            <a:r>
              <a:rPr lang="ru-RU" dirty="0"/>
              <a:t>Невозможность открытия нескольких ИИС одним </a:t>
            </a:r>
            <a:r>
              <a:rPr lang="ru-RU" dirty="0" smtClean="0"/>
              <a:t>инвестором;</a:t>
            </a:r>
            <a:endParaRPr lang="en-US" dirty="0" smtClean="0"/>
          </a:p>
          <a:p>
            <a:pPr marL="896938" indent="-3556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896938" indent="-35560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4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Предлагаемые изменения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Совершенствование регулирования индивидуальных инвестиционных счетов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06588" y="2137834"/>
            <a:ext cx="9650414" cy="54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У</a:t>
            </a:r>
            <a:r>
              <a:rPr lang="ru-RU" b="1" dirty="0" smtClean="0">
                <a:solidFill>
                  <a:schemeClr val="accent1"/>
                </a:solidFill>
              </a:rPr>
              <a:t>величить максимальный размер </a:t>
            </a:r>
            <a:r>
              <a:rPr lang="ru-RU" b="1" dirty="0">
                <a:solidFill>
                  <a:schemeClr val="accent1"/>
                </a:solidFill>
              </a:rPr>
              <a:t>взноса на </a:t>
            </a:r>
            <a:r>
              <a:rPr lang="ru-RU" b="1" dirty="0" smtClean="0">
                <a:solidFill>
                  <a:schemeClr val="accent1"/>
                </a:solidFill>
              </a:rPr>
              <a:t>ИИС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06586" y="3035122"/>
            <a:ext cx="9650414" cy="54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С</a:t>
            </a:r>
            <a:r>
              <a:rPr lang="ru-RU" b="1" dirty="0" smtClean="0">
                <a:solidFill>
                  <a:schemeClr val="accent1"/>
                </a:solidFill>
              </a:rPr>
              <a:t>нять </a:t>
            </a:r>
            <a:r>
              <a:rPr lang="ru-RU" b="1" dirty="0">
                <a:solidFill>
                  <a:schemeClr val="accent1"/>
                </a:solidFill>
              </a:rPr>
              <a:t>запрет на открытие только одного ИИС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06586" y="3938816"/>
            <a:ext cx="9650414" cy="546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П</a:t>
            </a:r>
            <a:r>
              <a:rPr lang="ru-RU" b="1" dirty="0" smtClean="0">
                <a:solidFill>
                  <a:schemeClr val="accent1"/>
                </a:solidFill>
              </a:rPr>
              <a:t>редоставить </a:t>
            </a:r>
            <a:r>
              <a:rPr lang="ru-RU" b="1" dirty="0">
                <a:solidFill>
                  <a:schemeClr val="accent1"/>
                </a:solidFill>
              </a:rPr>
              <a:t>инвесторам право изъятия средств с ИИС без его закрытия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615155" y="2152806"/>
            <a:ext cx="989013" cy="5715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615155" y="3022422"/>
            <a:ext cx="989013" cy="5715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15155" y="3931347"/>
            <a:ext cx="989013" cy="5715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99267" y="4783215"/>
            <a:ext cx="7594600" cy="108373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Цель: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сохранение </a:t>
            </a:r>
            <a:r>
              <a:rPr lang="ru-RU" dirty="0">
                <a:solidFill>
                  <a:schemeClr val="tx1"/>
                </a:solidFill>
              </a:rPr>
              <a:t>статуса-</a:t>
            </a:r>
            <a:r>
              <a:rPr lang="ru-RU" dirty="0" err="1">
                <a:solidFill>
                  <a:schemeClr val="tx1"/>
                </a:solidFill>
              </a:rPr>
              <a:t>кво</a:t>
            </a:r>
            <a:r>
              <a:rPr lang="ru-RU" dirty="0">
                <a:solidFill>
                  <a:schemeClr val="tx1"/>
                </a:solidFill>
              </a:rPr>
              <a:t> по вычету типа А и создание </a:t>
            </a:r>
            <a:r>
              <a:rPr lang="ru-RU" dirty="0" smtClean="0">
                <a:solidFill>
                  <a:schemeClr val="tx1"/>
                </a:solidFill>
              </a:rPr>
              <a:t>преимуществ </a:t>
            </a:r>
            <a:r>
              <a:rPr lang="ru-RU" dirty="0">
                <a:solidFill>
                  <a:schemeClr val="tx1"/>
                </a:solidFill>
              </a:rPr>
              <a:t>для использования вычета типа Б</a:t>
            </a:r>
          </a:p>
        </p:txBody>
      </p:sp>
    </p:spTree>
    <p:extLst>
      <p:ext uri="{BB962C8B-B14F-4D97-AF65-F5344CB8AC3E}">
        <p14:creationId xmlns:p14="http://schemas.microsoft.com/office/powerpoint/2010/main" val="9161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Увеличение максимального ежегодного размера </a:t>
            </a:r>
            <a:r>
              <a:rPr lang="ru-RU" dirty="0"/>
              <a:t>взноса на ИИС 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Совершенствование регулирования индивидуальных инвестиционных счетов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6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18771" y="1899509"/>
            <a:ext cx="909534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718911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 расчетам Банка России повысить привлекательность </a:t>
            </a:r>
            <a:r>
              <a:rPr lang="ru-RU" altLang="ru-RU" sz="24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ИИС с вычетом типа Б позволит увеличение максимального размера ежегодного взноса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i="0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А.</a:t>
            </a:r>
            <a:r>
              <a:rPr kumimoji="0" lang="ru-RU" altLang="ru-RU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Неиспользованный лимит за 2 предшествующие года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aseline="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Б. Использование</a:t>
            </a:r>
            <a:r>
              <a:rPr lang="ru-RU" altLang="ru-RU" sz="24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лимита вперед на 2 года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В.</a:t>
            </a:r>
            <a:r>
              <a:rPr kumimoji="0" lang="ru-RU" altLang="ru-RU" sz="24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Возврат 50% снятого за последний год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643465" y="2373768"/>
            <a:ext cx="1151467" cy="1464733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Снятие запрета на открытие только одного ИИС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Совершенствование регулирования индивидуальных инвестиционных счетов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9520" y="1790229"/>
            <a:ext cx="5357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Цели</a:t>
            </a:r>
            <a:r>
              <a:rPr lang="ru-RU" dirty="0" smtClean="0"/>
              <a:t>: 1) диверсификация инвестиций</a:t>
            </a:r>
          </a:p>
          <a:p>
            <a:pPr marL="719138"/>
            <a:r>
              <a:rPr lang="ru-RU" dirty="0" smtClean="0"/>
              <a:t>2) устранение «рабства» инвесторов</a:t>
            </a:r>
          </a:p>
          <a:p>
            <a:pPr marL="719138"/>
            <a:r>
              <a:rPr lang="ru-RU" dirty="0" smtClean="0"/>
              <a:t>3</a:t>
            </a:r>
            <a:r>
              <a:rPr lang="ru-RU" smtClean="0"/>
              <a:t>) развитие </a:t>
            </a:r>
            <a:r>
              <a:rPr lang="ru-RU" dirty="0" smtClean="0"/>
              <a:t>конкуренции </a:t>
            </a:r>
            <a:endParaRPr lang="ru-RU" dirty="0"/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xmlns="" id="{327CBB25-0C22-44CE-99CE-07330838BD6C}"/>
              </a:ext>
            </a:extLst>
          </p:cNvPr>
          <p:cNvSpPr txBox="1">
            <a:spLocks/>
          </p:cNvSpPr>
          <p:nvPr/>
        </p:nvSpPr>
        <p:spPr>
          <a:xfrm>
            <a:off x="433387" y="2789289"/>
            <a:ext cx="3027568" cy="21858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accent1"/>
                </a:solidFill>
              </a:rPr>
              <a:t>Вариант 1</a:t>
            </a:r>
          </a:p>
          <a:p>
            <a:pPr algn="ctr"/>
            <a:r>
              <a:rPr lang="ru-RU" sz="1800" dirty="0" smtClean="0"/>
              <a:t>Открытие основного и дополнительного ИИС;</a:t>
            </a:r>
          </a:p>
          <a:p>
            <a:pPr algn="ctr"/>
            <a:r>
              <a:rPr lang="ru-RU" sz="1800" dirty="0" smtClean="0"/>
              <a:t>Внесение и вывод активов через основной ИИС.</a:t>
            </a:r>
            <a:endParaRPr lang="ru-RU" sz="1800" dirty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xmlns="" id="{12357652-64CF-4ACA-A2E5-C1C67C43A173}"/>
              </a:ext>
            </a:extLst>
          </p:cNvPr>
          <p:cNvSpPr txBox="1">
            <a:spLocks/>
          </p:cNvSpPr>
          <p:nvPr/>
        </p:nvSpPr>
        <p:spPr>
          <a:xfrm>
            <a:off x="4273549" y="2789289"/>
            <a:ext cx="3027568" cy="21858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accent1"/>
                </a:solidFill>
              </a:rPr>
              <a:t>Вариант 2</a:t>
            </a:r>
            <a:endParaRPr lang="ru-RU" sz="2400" dirty="0" smtClean="0"/>
          </a:p>
          <a:p>
            <a:pPr algn="ctr"/>
            <a:r>
              <a:rPr lang="ru-RU" sz="1800" dirty="0" smtClean="0"/>
              <a:t>Открытие нового ИИС один раз в год</a:t>
            </a:r>
            <a:endParaRPr lang="ru-RU" sz="1800" dirty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xmlns="" id="{2C2473E9-12CB-4CD9-9B23-D0DA325DF41E}"/>
              </a:ext>
            </a:extLst>
          </p:cNvPr>
          <p:cNvSpPr txBox="1">
            <a:spLocks/>
          </p:cNvSpPr>
          <p:nvPr/>
        </p:nvSpPr>
        <p:spPr>
          <a:xfrm>
            <a:off x="8113713" y="2789289"/>
            <a:ext cx="3027568" cy="21858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accent1"/>
                </a:solidFill>
              </a:rPr>
              <a:t>Вариант 3</a:t>
            </a:r>
          </a:p>
          <a:p>
            <a:r>
              <a:rPr lang="ru-RU" sz="1800" dirty="0" smtClean="0"/>
              <a:t>Отмена запрета на открытие нескольких ИИС одним инвестором</a:t>
            </a:r>
            <a:endParaRPr lang="ru-RU" sz="180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9D995680-039F-4CAE-8116-27CEAF7BF625}"/>
              </a:ext>
            </a:extLst>
          </p:cNvPr>
          <p:cNvCxnSpPr/>
          <p:nvPr/>
        </p:nvCxnSpPr>
        <p:spPr>
          <a:xfrm>
            <a:off x="433388" y="3141714"/>
            <a:ext cx="30275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43651104-5E5E-408A-B517-7E4A33C60805}"/>
              </a:ext>
            </a:extLst>
          </p:cNvPr>
          <p:cNvCxnSpPr/>
          <p:nvPr/>
        </p:nvCxnSpPr>
        <p:spPr>
          <a:xfrm>
            <a:off x="4278313" y="3141714"/>
            <a:ext cx="30275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82810373-8333-4A3C-85CE-B8815323AEFD}"/>
              </a:ext>
            </a:extLst>
          </p:cNvPr>
          <p:cNvCxnSpPr/>
          <p:nvPr/>
        </p:nvCxnSpPr>
        <p:spPr>
          <a:xfrm>
            <a:off x="8113714" y="3141714"/>
            <a:ext cx="30275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9520" y="6217655"/>
            <a:ext cx="8613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1"/>
                </a:solidFill>
              </a:rPr>
              <a:t>*</a:t>
            </a:r>
            <a:r>
              <a:rPr lang="ru-RU" i="1" dirty="0" smtClean="0">
                <a:solidFill>
                  <a:schemeClr val="accent1"/>
                </a:solidFill>
              </a:rPr>
              <a:t> При этом вычет должен предоставляться по совокупности всех ИИС.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9520" y="4790440"/>
            <a:ext cx="11076680" cy="88222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*</a:t>
            </a:r>
            <a:r>
              <a:rPr lang="ru-RU" dirty="0" smtClean="0"/>
              <a:t> Выбор того или иного варианта будет сделан после консультаций  </a:t>
            </a:r>
            <a:endParaRPr lang="en-US" dirty="0" smtClean="0"/>
          </a:p>
          <a:p>
            <a:pPr algn="ctr"/>
            <a:r>
              <a:rPr lang="en-US" dirty="0" smtClean="0"/>
              <a:t>c </a:t>
            </a:r>
            <a:r>
              <a:rPr lang="ru-RU" dirty="0" smtClean="0"/>
              <a:t>Минфином России и ФНС России по вопросу администрирования.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3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Изъятие </a:t>
            </a:r>
            <a:r>
              <a:rPr lang="ru-RU" dirty="0"/>
              <a:t>средств с ИИС без его </a:t>
            </a:r>
            <a:r>
              <a:rPr lang="ru-RU" dirty="0" smtClean="0"/>
              <a:t>закрытия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Совершенствование регулирования индивидуальных инвестиционных счетов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30007" y="2385907"/>
            <a:ext cx="3701143" cy="3648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38159" y="2385907"/>
            <a:ext cx="3701143" cy="36488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4692091" y="4454192"/>
            <a:ext cx="2401388" cy="1079863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34510" y="2760376"/>
            <a:ext cx="30915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Зачем?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Правило </a:t>
            </a:r>
            <a:r>
              <a:rPr lang="ru-RU" dirty="0"/>
              <a:t>о возможности изъятия активов с ИИС только при условии его закрытия является </a:t>
            </a:r>
            <a:r>
              <a:rPr lang="ru-RU" dirty="0" err="1" smtClean="0"/>
              <a:t>дестимулирующим</a:t>
            </a:r>
            <a:r>
              <a:rPr lang="ru-RU" dirty="0" smtClean="0"/>
              <a:t> </a:t>
            </a:r>
            <a:r>
              <a:rPr lang="ru-RU" dirty="0"/>
              <a:t>фактором для потенциальных инвесторов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001529" y="2483376"/>
            <a:ext cx="32297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Предложение:</a:t>
            </a:r>
            <a:endParaRPr lang="ru-RU" b="1" dirty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Разрешить частично изымать активы без необходимости закрытия ИИС</a:t>
            </a:r>
            <a:r>
              <a:rPr lang="en-US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Тяжелая жизненная ситуация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100% </a:t>
            </a:r>
            <a:r>
              <a:rPr lang="ru-RU" dirty="0" smtClean="0"/>
              <a:t>того, что сверх внесенных за 3 года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100% </a:t>
            </a:r>
            <a:r>
              <a:rPr lang="ru-RU" dirty="0" smtClean="0"/>
              <a:t>первый взнос на ипотеку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6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831769" y="3594099"/>
            <a:ext cx="8009845" cy="2117725"/>
          </a:xfrm>
        </p:spPr>
        <p:txBody>
          <a:bodyPr/>
          <a:lstStyle/>
          <a:p>
            <a:r>
              <a:rPr lang="ru-RU" sz="2000" b="1" dirty="0"/>
              <a:t>ПРОЕКТ ФЕДЕРАЛЬНОГО ЗАКОНА </a:t>
            </a:r>
          </a:p>
          <a:p>
            <a:r>
              <a:rPr lang="ru-RU" sz="2000" b="1" dirty="0"/>
              <a:t>№ 618877-7 </a:t>
            </a:r>
          </a:p>
          <a:p>
            <a:endParaRPr lang="ru-RU" sz="2000" b="1" dirty="0"/>
          </a:p>
          <a:p>
            <a:r>
              <a:rPr lang="ru-RU" sz="2000" b="1" dirty="0"/>
              <a:t>«О внесении изменений в Федеральный закон «о рынке ценных бумаг» и отдельные законодательные акты Российской федерации» </a:t>
            </a:r>
          </a:p>
          <a:p>
            <a:r>
              <a:rPr lang="ru-RU" sz="2000" b="1" dirty="0"/>
              <a:t>(в части введения регулирования категорий инвесторов-физических лиц)</a:t>
            </a:r>
          </a:p>
          <a:p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831770" y="6045652"/>
            <a:ext cx="8009845" cy="638841"/>
          </a:xfrm>
        </p:spPr>
        <p:txBody>
          <a:bodyPr/>
          <a:lstStyle/>
          <a:p>
            <a:r>
              <a:rPr lang="ru-RU" sz="2000" dirty="0"/>
              <a:t>28.12.2018 внесен в Государственную Думу </a:t>
            </a:r>
          </a:p>
          <a:p>
            <a:r>
              <a:rPr lang="ru-RU" sz="2000" dirty="0"/>
              <a:t>29.05.2019 принят в первом </a:t>
            </a:r>
            <a:r>
              <a:rPr lang="ru-RU" sz="2000" dirty="0" smtClean="0"/>
              <a:t>чтении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851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1" ma:contentTypeDescription="Создание документа." ma:contentTypeScope="" ma:versionID="46265a73d459bdff94de0468751f4ccb">
  <xsd:schema xmlns:xsd="http://www.w3.org/2001/XMLSchema" xmlns:xs="http://www.w3.org/2001/XMLSchema" xmlns:p="http://schemas.microsoft.com/office/2006/metadata/properties" xmlns:ns2="b8a301b8-fba3-4a56-9ee3-0e2775d83ffb" targetNamespace="http://schemas.microsoft.com/office/2006/metadata/properties" ma:root="true" ma:fieldsID="7c95ad6c5f32494a945af1673268ec41" ns2:_="">
    <xsd:import namespace="b8a301b8-fba3-4a56-9ee3-0e2775d83f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301b8-fba3-4a56-9ee3-0e2775d83f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15C9FB-5256-4646-A682-8F86A2CBBE3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7515137-52CB-4B67-93AE-D5941C2B5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301b8-fba3-4a56-9ee3-0e2775d83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56E3D5-E39D-444D-9600-2B9B0AD40D1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b8a301b8-fba3-4a56-9ee3-0e2775d83ffb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1481</Words>
  <Application>Microsoft Office PowerPoint</Application>
  <PresentationFormat>Широкоэкранный</PresentationFormat>
  <Paragraphs>196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Тема Office</vt:lpstr>
      <vt:lpstr>Презентация PowerPoint</vt:lpstr>
      <vt:lpstr>Презентация PowerPoint</vt:lpstr>
      <vt:lpstr>Задачи ИИС</vt:lpstr>
      <vt:lpstr>Препятствия для развития ИИС с вычетом типа Б: </vt:lpstr>
      <vt:lpstr>Предлагаемые изменения</vt:lpstr>
      <vt:lpstr>Увеличение максимального ежегодного размера взноса на ИИС </vt:lpstr>
      <vt:lpstr>Снятие запрета на открытие только одного ИИС</vt:lpstr>
      <vt:lpstr>Изъятие средств с ИИС без его закрытия</vt:lpstr>
      <vt:lpstr>Презентация PowerPoint</vt:lpstr>
      <vt:lpstr>Цель законопроекта</vt:lpstr>
      <vt:lpstr>Презентация PowerPoint</vt:lpstr>
      <vt:lpstr>Презентация PowerPoint</vt:lpstr>
      <vt:lpstr>Презентация PowerPoint</vt:lpstr>
      <vt:lpstr>Финансовые инструменты и сделки для неквалифицированного инвестора только после тестирования:</vt:lpstr>
      <vt:lpstr>Проведение тестирования не требуется:</vt:lpstr>
      <vt:lpstr>Последствия совершения сделок в нарушение правил признания лица квалифицированным инвестором и тестирования</vt:lpstr>
      <vt:lpstr>Переходные положения</vt:lpstr>
      <vt:lpstr>Презентация PowerPoint</vt:lpstr>
      <vt:lpstr>Кодекс финансового аналитика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Панов Михаил Михайлович</cp:lastModifiedBy>
  <cp:revision>105</cp:revision>
  <cp:lastPrinted>2019-11-21T13:25:57Z</cp:lastPrinted>
  <dcterms:created xsi:type="dcterms:W3CDTF">2018-11-05T17:34:13Z</dcterms:created>
  <dcterms:modified xsi:type="dcterms:W3CDTF">2019-11-25T06:53:12Z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